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62" r:id="rId5"/>
    <p:sldId id="309" r:id="rId6"/>
    <p:sldId id="310" r:id="rId7"/>
    <p:sldId id="288" r:id="rId8"/>
    <p:sldId id="311" r:id="rId9"/>
    <p:sldId id="312" r:id="rId10"/>
    <p:sldId id="304" r:id="rId11"/>
    <p:sldId id="263" r:id="rId12"/>
    <p:sldId id="264" r:id="rId13"/>
    <p:sldId id="305" r:id="rId14"/>
    <p:sldId id="269" r:id="rId15"/>
    <p:sldId id="270" r:id="rId16"/>
    <p:sldId id="271" r:id="rId17"/>
    <p:sldId id="298" r:id="rId18"/>
    <p:sldId id="273" r:id="rId19"/>
    <p:sldId id="278" r:id="rId20"/>
    <p:sldId id="275" r:id="rId21"/>
    <p:sldId id="306" r:id="rId22"/>
    <p:sldId id="267" r:id="rId23"/>
    <p:sldId id="265" r:id="rId24"/>
    <p:sldId id="301" r:id="rId25"/>
    <p:sldId id="266" r:id="rId26"/>
    <p:sldId id="268" r:id="rId27"/>
    <p:sldId id="307" r:id="rId28"/>
    <p:sldId id="283" r:id="rId29"/>
    <p:sldId id="284" r:id="rId30"/>
    <p:sldId id="285" r:id="rId31"/>
    <p:sldId id="286" r:id="rId32"/>
    <p:sldId id="308" r:id="rId33"/>
    <p:sldId id="313" r:id="rId34"/>
    <p:sldId id="292" r:id="rId35"/>
    <p:sldId id="291" r:id="rId36"/>
    <p:sldId id="297"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8E711-CCEB-61F4-5A1B-04E69D4324D2}" name="Amanda Jaeger" initials="AJ" userId="S::anj57@newark.rutgers.edu::7c789f98-5199-4c3e-ace6-35b526559173" providerId="AD"/>
  <p188:author id="{F66E1BAD-F5FB-7BB2-ED60-16D0511C148B}" name="Vandeen Campbell" initials="VC" userId="S::vac87@newark.rutgers.edu::6ef8bff1-3473-4d74-a044-4c91048e65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39" autoAdjust="0"/>
    <p:restoredTop sz="92252" autoAdjust="0"/>
  </p:normalViewPr>
  <p:slideViewPr>
    <p:cSldViewPr snapToGrid="0">
      <p:cViewPr varScale="1">
        <p:scale>
          <a:sx n="102" d="100"/>
          <a:sy n="102" d="100"/>
        </p:scale>
        <p:origin x="390" y="102"/>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1E699-B418-4D15-AE69-25D084151FE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DE43F46-F5E1-434F-8A2E-3C85103BCB12}">
      <dgm:prSet custT="1"/>
      <dgm:spPr>
        <a:solidFill>
          <a:srgbClr val="C00000"/>
        </a:solidFill>
      </dgm:spPr>
      <dgm:t>
        <a:bodyPr/>
        <a:lstStyle/>
        <a:p>
          <a:r>
            <a:rPr lang="en-US" sz="2800" dirty="0">
              <a:latin typeface="+mj-lt"/>
            </a:rPr>
            <a:t>A student receiving services under the Individuals with Disabilities Education Act (IDEA) or Section 504.</a:t>
          </a:r>
        </a:p>
        <a:p>
          <a:r>
            <a:rPr lang="en-US" sz="1800" dirty="0">
              <a:latin typeface="+mj-lt"/>
            </a:rPr>
            <a:t>Due to data limitations, most school-based data focuses on IDEA students. </a:t>
          </a:r>
          <a:r>
            <a:rPr lang="en-US" sz="2000" dirty="0">
              <a:latin typeface="+mj-lt"/>
            </a:rPr>
            <a:t>(IDEA).</a:t>
          </a:r>
        </a:p>
      </dgm:t>
    </dgm:pt>
    <dgm:pt modelId="{79BFC06E-F8D6-4D10-93BC-3B5AC10C86A7}" type="parTrans" cxnId="{2A168526-6444-4AD4-9155-573FA21AC29A}">
      <dgm:prSet/>
      <dgm:spPr/>
      <dgm:t>
        <a:bodyPr/>
        <a:lstStyle/>
        <a:p>
          <a:endParaRPr lang="en-US"/>
        </a:p>
      </dgm:t>
    </dgm:pt>
    <dgm:pt modelId="{F3BEBFDB-C076-49F7-957A-C9B66DECF914}" type="sibTrans" cxnId="{2A168526-6444-4AD4-9155-573FA21AC29A}">
      <dgm:prSet/>
      <dgm:spPr/>
      <dgm:t>
        <a:bodyPr/>
        <a:lstStyle/>
        <a:p>
          <a:endParaRPr lang="en-US"/>
        </a:p>
      </dgm:t>
    </dgm:pt>
    <dgm:pt modelId="{73025AA6-BA23-47EB-9CBD-AEEF41577E4E}">
      <dgm:prSet custT="1"/>
      <dgm:spPr>
        <a:solidFill>
          <a:srgbClr val="C00000"/>
        </a:solidFill>
      </dgm:spPr>
      <dgm:t>
        <a:bodyPr/>
        <a:lstStyle/>
        <a:p>
          <a:r>
            <a:rPr lang="en-US" sz="2800" dirty="0">
              <a:latin typeface="+mj-lt"/>
            </a:rPr>
            <a:t>A person for whom a disability was reported in the American Community Survey.</a:t>
          </a:r>
        </a:p>
      </dgm:t>
    </dgm:pt>
    <dgm:pt modelId="{EF47305D-6FAE-4DD6-9DB3-CAE05F381A65}" type="parTrans" cxnId="{30DCBFD1-25DC-4E20-A9FF-3FFE8CF4865E}">
      <dgm:prSet/>
      <dgm:spPr/>
      <dgm:t>
        <a:bodyPr/>
        <a:lstStyle/>
        <a:p>
          <a:endParaRPr lang="en-US"/>
        </a:p>
      </dgm:t>
    </dgm:pt>
    <dgm:pt modelId="{22FAD6A0-D92C-42D3-8D3E-64588D5D5CD2}" type="sibTrans" cxnId="{30DCBFD1-25DC-4E20-A9FF-3FFE8CF4865E}">
      <dgm:prSet/>
      <dgm:spPr/>
      <dgm:t>
        <a:bodyPr/>
        <a:lstStyle/>
        <a:p>
          <a:endParaRPr lang="en-US"/>
        </a:p>
      </dgm:t>
    </dgm:pt>
    <dgm:pt modelId="{B4DE7FAE-A9C5-4642-89B3-FE82791C9CB5}" type="pres">
      <dgm:prSet presAssocID="{56F1E699-B418-4D15-AE69-25D084151FE8}" presName="diagram" presStyleCnt="0">
        <dgm:presLayoutVars>
          <dgm:dir/>
          <dgm:resizeHandles val="exact"/>
        </dgm:presLayoutVars>
      </dgm:prSet>
      <dgm:spPr/>
    </dgm:pt>
    <dgm:pt modelId="{DEECFDE7-75BC-4531-BD8F-66228B8B8C21}" type="pres">
      <dgm:prSet presAssocID="{4DE43F46-F5E1-434F-8A2E-3C85103BCB12}" presName="arrow" presStyleLbl="node1" presStyleIdx="0" presStyleCnt="2" custScaleX="98071" custScaleY="88556" custRadScaleRad="118128" custRadScaleInc="0">
        <dgm:presLayoutVars>
          <dgm:bulletEnabled val="1"/>
        </dgm:presLayoutVars>
      </dgm:prSet>
      <dgm:spPr/>
    </dgm:pt>
    <dgm:pt modelId="{A3F3B42A-72F8-4919-9148-0F83B001058F}" type="pres">
      <dgm:prSet presAssocID="{73025AA6-BA23-47EB-9CBD-AEEF41577E4E}" presName="arrow" presStyleLbl="node1" presStyleIdx="1" presStyleCnt="2" custScaleY="89670" custRadScaleRad="115690" custRadScaleInc="26">
        <dgm:presLayoutVars>
          <dgm:bulletEnabled val="1"/>
        </dgm:presLayoutVars>
      </dgm:prSet>
      <dgm:spPr/>
    </dgm:pt>
  </dgm:ptLst>
  <dgm:cxnLst>
    <dgm:cxn modelId="{36311512-D484-4665-94E5-313778ABB71E}" type="presOf" srcId="{73025AA6-BA23-47EB-9CBD-AEEF41577E4E}" destId="{A3F3B42A-72F8-4919-9148-0F83B001058F}" srcOrd="0" destOrd="0" presId="urn:microsoft.com/office/officeart/2005/8/layout/arrow5"/>
    <dgm:cxn modelId="{2A168526-6444-4AD4-9155-573FA21AC29A}" srcId="{56F1E699-B418-4D15-AE69-25D084151FE8}" destId="{4DE43F46-F5E1-434F-8A2E-3C85103BCB12}" srcOrd="0" destOrd="0" parTransId="{79BFC06E-F8D6-4D10-93BC-3B5AC10C86A7}" sibTransId="{F3BEBFDB-C076-49F7-957A-C9B66DECF914}"/>
    <dgm:cxn modelId="{2D319B54-6E52-4F6B-B57F-044826D36B56}" type="presOf" srcId="{4DE43F46-F5E1-434F-8A2E-3C85103BCB12}" destId="{DEECFDE7-75BC-4531-BD8F-66228B8B8C21}" srcOrd="0" destOrd="0" presId="urn:microsoft.com/office/officeart/2005/8/layout/arrow5"/>
    <dgm:cxn modelId="{C8E516A7-43FD-4857-AFB5-0CD71AC68BE5}" type="presOf" srcId="{56F1E699-B418-4D15-AE69-25D084151FE8}" destId="{B4DE7FAE-A9C5-4642-89B3-FE82791C9CB5}" srcOrd="0" destOrd="0" presId="urn:microsoft.com/office/officeart/2005/8/layout/arrow5"/>
    <dgm:cxn modelId="{30DCBFD1-25DC-4E20-A9FF-3FFE8CF4865E}" srcId="{56F1E699-B418-4D15-AE69-25D084151FE8}" destId="{73025AA6-BA23-47EB-9CBD-AEEF41577E4E}" srcOrd="1" destOrd="0" parTransId="{EF47305D-6FAE-4DD6-9DB3-CAE05F381A65}" sibTransId="{22FAD6A0-D92C-42D3-8D3E-64588D5D5CD2}"/>
    <dgm:cxn modelId="{49AA8320-A495-48D8-95A6-D5EED46A9455}" type="presParOf" srcId="{B4DE7FAE-A9C5-4642-89B3-FE82791C9CB5}" destId="{DEECFDE7-75BC-4531-BD8F-66228B8B8C21}" srcOrd="0" destOrd="0" presId="urn:microsoft.com/office/officeart/2005/8/layout/arrow5"/>
    <dgm:cxn modelId="{1B725A4B-B55C-45F2-8F13-C429EF34F43D}" type="presParOf" srcId="{B4DE7FAE-A9C5-4642-89B3-FE82791C9CB5}" destId="{A3F3B42A-72F8-4919-9148-0F83B001058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1E699-B418-4D15-AE69-25D084151FE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DE43F46-F5E1-434F-8A2E-3C85103BCB12}">
      <dgm:prSet custT="1"/>
      <dgm:spPr>
        <a:solidFill>
          <a:srgbClr val="C00000"/>
        </a:solidFill>
      </dgm:spPr>
      <dgm:t>
        <a:bodyPr/>
        <a:lstStyle/>
        <a:p>
          <a:r>
            <a:rPr lang="en-US" sz="3000" dirty="0">
              <a:latin typeface="+mj-lt"/>
            </a:rPr>
            <a:t>Multiple classifications (Black, White, Hispanic/Latino)</a:t>
          </a:r>
          <a:br>
            <a:rPr lang="en-US" sz="3000" dirty="0">
              <a:latin typeface="+mj-lt"/>
            </a:rPr>
          </a:br>
          <a:r>
            <a:rPr lang="en-US" sz="1800" dirty="0">
              <a:latin typeface="+mj-lt"/>
            </a:rPr>
            <a:t>Race is mutually exclusive. You can assume that all students who are considered Black do not have other racial or ethnic identities.</a:t>
          </a:r>
        </a:p>
        <a:p>
          <a:endParaRPr lang="en-US" sz="2000" dirty="0"/>
        </a:p>
      </dgm:t>
    </dgm:pt>
    <dgm:pt modelId="{79BFC06E-F8D6-4D10-93BC-3B5AC10C86A7}" type="parTrans" cxnId="{2A168526-6444-4AD4-9155-573FA21AC29A}">
      <dgm:prSet/>
      <dgm:spPr/>
      <dgm:t>
        <a:bodyPr/>
        <a:lstStyle/>
        <a:p>
          <a:endParaRPr lang="en-US"/>
        </a:p>
      </dgm:t>
    </dgm:pt>
    <dgm:pt modelId="{F3BEBFDB-C076-49F7-957A-C9B66DECF914}" type="sibTrans" cxnId="{2A168526-6444-4AD4-9155-573FA21AC29A}">
      <dgm:prSet/>
      <dgm:spPr/>
      <dgm:t>
        <a:bodyPr/>
        <a:lstStyle/>
        <a:p>
          <a:endParaRPr lang="en-US"/>
        </a:p>
      </dgm:t>
    </dgm:pt>
    <dgm:pt modelId="{73025AA6-BA23-47EB-9CBD-AEEF41577E4E}">
      <dgm:prSet custT="1"/>
      <dgm:spPr>
        <a:solidFill>
          <a:srgbClr val="C00000"/>
        </a:solidFill>
      </dgm:spPr>
      <dgm:t>
        <a:bodyPr/>
        <a:lstStyle/>
        <a:p>
          <a:r>
            <a:rPr lang="en-US" sz="3000" dirty="0">
              <a:latin typeface="+mj-lt"/>
            </a:rPr>
            <a:t>Black/non-Black</a:t>
          </a:r>
          <a:br>
            <a:rPr lang="en-US" sz="3000" dirty="0">
              <a:latin typeface="+mj-lt"/>
            </a:rPr>
          </a:br>
          <a:r>
            <a:rPr lang="en-US" sz="1800" dirty="0">
              <a:latin typeface="+mj-lt"/>
            </a:rPr>
            <a:t>Race is not mutually exclusive. You can assume that some respondents who consider themselves Black will also consider themselves Hispanic or identify as more than one racial identity.</a:t>
          </a:r>
        </a:p>
      </dgm:t>
    </dgm:pt>
    <dgm:pt modelId="{EF47305D-6FAE-4DD6-9DB3-CAE05F381A65}" type="parTrans" cxnId="{30DCBFD1-25DC-4E20-A9FF-3FFE8CF4865E}">
      <dgm:prSet/>
      <dgm:spPr/>
      <dgm:t>
        <a:bodyPr/>
        <a:lstStyle/>
        <a:p>
          <a:endParaRPr lang="en-US"/>
        </a:p>
      </dgm:t>
    </dgm:pt>
    <dgm:pt modelId="{22FAD6A0-D92C-42D3-8D3E-64588D5D5CD2}" type="sibTrans" cxnId="{30DCBFD1-25DC-4E20-A9FF-3FFE8CF4865E}">
      <dgm:prSet/>
      <dgm:spPr/>
      <dgm:t>
        <a:bodyPr/>
        <a:lstStyle/>
        <a:p>
          <a:endParaRPr lang="en-US"/>
        </a:p>
      </dgm:t>
    </dgm:pt>
    <dgm:pt modelId="{B4DE7FAE-A9C5-4642-89B3-FE82791C9CB5}" type="pres">
      <dgm:prSet presAssocID="{56F1E699-B418-4D15-AE69-25D084151FE8}" presName="diagram" presStyleCnt="0">
        <dgm:presLayoutVars>
          <dgm:dir/>
          <dgm:resizeHandles val="exact"/>
        </dgm:presLayoutVars>
      </dgm:prSet>
      <dgm:spPr/>
    </dgm:pt>
    <dgm:pt modelId="{DEECFDE7-75BC-4531-BD8F-66228B8B8C21}" type="pres">
      <dgm:prSet presAssocID="{4DE43F46-F5E1-434F-8A2E-3C85103BCB12}" presName="arrow" presStyleLbl="node1" presStyleIdx="0" presStyleCnt="2" custScaleY="94709" custRadScaleRad="103544" custRadScaleInc="15">
        <dgm:presLayoutVars>
          <dgm:bulletEnabled val="1"/>
        </dgm:presLayoutVars>
      </dgm:prSet>
      <dgm:spPr/>
    </dgm:pt>
    <dgm:pt modelId="{A3F3B42A-72F8-4919-9148-0F83B001058F}" type="pres">
      <dgm:prSet presAssocID="{73025AA6-BA23-47EB-9CBD-AEEF41577E4E}" presName="arrow" presStyleLbl="node1" presStyleIdx="1" presStyleCnt="2" custScaleY="95594" custRadScaleRad="115690" custRadScaleInc="26">
        <dgm:presLayoutVars>
          <dgm:bulletEnabled val="1"/>
        </dgm:presLayoutVars>
      </dgm:prSet>
      <dgm:spPr/>
    </dgm:pt>
  </dgm:ptLst>
  <dgm:cxnLst>
    <dgm:cxn modelId="{36311512-D484-4665-94E5-313778ABB71E}" type="presOf" srcId="{73025AA6-BA23-47EB-9CBD-AEEF41577E4E}" destId="{A3F3B42A-72F8-4919-9148-0F83B001058F}" srcOrd="0" destOrd="0" presId="urn:microsoft.com/office/officeart/2005/8/layout/arrow5"/>
    <dgm:cxn modelId="{2A168526-6444-4AD4-9155-573FA21AC29A}" srcId="{56F1E699-B418-4D15-AE69-25D084151FE8}" destId="{4DE43F46-F5E1-434F-8A2E-3C85103BCB12}" srcOrd="0" destOrd="0" parTransId="{79BFC06E-F8D6-4D10-93BC-3B5AC10C86A7}" sibTransId="{F3BEBFDB-C076-49F7-957A-C9B66DECF914}"/>
    <dgm:cxn modelId="{2D319B54-6E52-4F6B-B57F-044826D36B56}" type="presOf" srcId="{4DE43F46-F5E1-434F-8A2E-3C85103BCB12}" destId="{DEECFDE7-75BC-4531-BD8F-66228B8B8C21}" srcOrd="0" destOrd="0" presId="urn:microsoft.com/office/officeart/2005/8/layout/arrow5"/>
    <dgm:cxn modelId="{C8E516A7-43FD-4857-AFB5-0CD71AC68BE5}" type="presOf" srcId="{56F1E699-B418-4D15-AE69-25D084151FE8}" destId="{B4DE7FAE-A9C5-4642-89B3-FE82791C9CB5}" srcOrd="0" destOrd="0" presId="urn:microsoft.com/office/officeart/2005/8/layout/arrow5"/>
    <dgm:cxn modelId="{30DCBFD1-25DC-4E20-A9FF-3FFE8CF4865E}" srcId="{56F1E699-B418-4D15-AE69-25D084151FE8}" destId="{73025AA6-BA23-47EB-9CBD-AEEF41577E4E}" srcOrd="1" destOrd="0" parTransId="{EF47305D-6FAE-4DD6-9DB3-CAE05F381A65}" sibTransId="{22FAD6A0-D92C-42D3-8D3E-64588D5D5CD2}"/>
    <dgm:cxn modelId="{49AA8320-A495-48D8-95A6-D5EED46A9455}" type="presParOf" srcId="{B4DE7FAE-A9C5-4642-89B3-FE82791C9CB5}" destId="{DEECFDE7-75BC-4531-BD8F-66228B8B8C21}" srcOrd="0" destOrd="0" presId="urn:microsoft.com/office/officeart/2005/8/layout/arrow5"/>
    <dgm:cxn modelId="{1B725A4B-B55C-45F2-8F13-C429EF34F43D}" type="presParOf" srcId="{B4DE7FAE-A9C5-4642-89B3-FE82791C9CB5}" destId="{A3F3B42A-72F8-4919-9148-0F83B001058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04B1B5-A8DA-4B81-AFB9-6608EE6E9DAA}"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4D42DD87-869F-4C78-B537-CF07B12ABF3F}">
      <dgm:prSet custT="1"/>
      <dgm:spPr/>
      <dgm:t>
        <a:bodyPr/>
        <a:lstStyle/>
        <a:p>
          <a:pPr>
            <a:lnSpc>
              <a:spcPct val="100000"/>
            </a:lnSpc>
          </a:pPr>
          <a:r>
            <a:rPr lang="en-US" sz="2500" dirty="0">
              <a:latin typeface="+mj-lt"/>
            </a:rPr>
            <a:t>The survey is not administered to everyone, so we expect our estimates will be reasonably close but not exactly match the true population average (within 6 percentage points based on the Census standard 90% confidence level). </a:t>
          </a:r>
        </a:p>
      </dgm:t>
    </dgm:pt>
    <dgm:pt modelId="{09E79668-9079-4C26-8528-D58DAD169A78}" type="parTrans" cxnId="{FA4632ED-4F78-4A9D-8724-40B08D212E6F}">
      <dgm:prSet/>
      <dgm:spPr/>
      <dgm:t>
        <a:bodyPr/>
        <a:lstStyle/>
        <a:p>
          <a:endParaRPr lang="en-US"/>
        </a:p>
      </dgm:t>
    </dgm:pt>
    <dgm:pt modelId="{45A22306-C008-4E08-A5C1-4184171E7A17}" type="sibTrans" cxnId="{FA4632ED-4F78-4A9D-8724-40B08D212E6F}">
      <dgm:prSet/>
      <dgm:spPr/>
      <dgm:t>
        <a:bodyPr/>
        <a:lstStyle/>
        <a:p>
          <a:endParaRPr lang="en-US"/>
        </a:p>
      </dgm:t>
    </dgm:pt>
    <dgm:pt modelId="{38267F49-4E65-4277-9333-DA4810B7B558}">
      <dgm:prSet/>
      <dgm:spPr/>
      <dgm:t>
        <a:bodyPr/>
        <a:lstStyle/>
        <a:p>
          <a:pPr>
            <a:lnSpc>
              <a:spcPct val="100000"/>
            </a:lnSpc>
          </a:pPr>
          <a:r>
            <a:rPr lang="en-US" dirty="0">
              <a:latin typeface="+mj-lt"/>
            </a:rPr>
            <a:t>Our results are descriptive, and comparisons are not tested for statistical significance. </a:t>
          </a:r>
        </a:p>
      </dgm:t>
    </dgm:pt>
    <dgm:pt modelId="{F877993C-3D9F-4034-8E44-8D1CAEF07DC4}" type="parTrans" cxnId="{A1A7B444-0DB5-4FDA-AF76-1C8B043ED4FC}">
      <dgm:prSet/>
      <dgm:spPr/>
      <dgm:t>
        <a:bodyPr/>
        <a:lstStyle/>
        <a:p>
          <a:endParaRPr lang="en-US"/>
        </a:p>
      </dgm:t>
    </dgm:pt>
    <dgm:pt modelId="{E2730FD8-C886-413E-A724-12AEB43729B4}" type="sibTrans" cxnId="{A1A7B444-0DB5-4FDA-AF76-1C8B043ED4FC}">
      <dgm:prSet/>
      <dgm:spPr/>
      <dgm:t>
        <a:bodyPr/>
        <a:lstStyle/>
        <a:p>
          <a:endParaRPr lang="en-US"/>
        </a:p>
      </dgm:t>
    </dgm:pt>
    <dgm:pt modelId="{2C8178B5-52D8-4864-A053-CFE6D2C1AB58}" type="pres">
      <dgm:prSet presAssocID="{5004B1B5-A8DA-4B81-AFB9-6608EE6E9DAA}" presName="root" presStyleCnt="0">
        <dgm:presLayoutVars>
          <dgm:dir/>
          <dgm:resizeHandles val="exact"/>
        </dgm:presLayoutVars>
      </dgm:prSet>
      <dgm:spPr/>
    </dgm:pt>
    <dgm:pt modelId="{CCF4701F-889C-42B4-BA5C-844256571DC4}" type="pres">
      <dgm:prSet presAssocID="{4D42DD87-869F-4C78-B537-CF07B12ABF3F}" presName="compNode" presStyleCnt="0"/>
      <dgm:spPr/>
    </dgm:pt>
    <dgm:pt modelId="{5BD06B99-E4AB-40C3-AE34-038374D18525}" type="pres">
      <dgm:prSet presAssocID="{4D42DD87-869F-4C78-B537-CF07B12ABF3F}" presName="bgRect" presStyleLbl="bgShp" presStyleIdx="0" presStyleCnt="2"/>
      <dgm:spPr/>
    </dgm:pt>
    <dgm:pt modelId="{EB4B3346-A562-4F95-8D95-785FB589EBD6}" type="pres">
      <dgm:prSet presAssocID="{4D42DD87-869F-4C78-B537-CF07B12ABF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21AFE55C-2AFE-4207-A438-8F16F4191C20}" type="pres">
      <dgm:prSet presAssocID="{4D42DD87-869F-4C78-B537-CF07B12ABF3F}" presName="spaceRect" presStyleCnt="0"/>
      <dgm:spPr/>
    </dgm:pt>
    <dgm:pt modelId="{77743F13-B4D2-42D4-ABAB-6AC0FEB97D29}" type="pres">
      <dgm:prSet presAssocID="{4D42DD87-869F-4C78-B537-CF07B12ABF3F}" presName="parTx" presStyleLbl="revTx" presStyleIdx="0" presStyleCnt="2">
        <dgm:presLayoutVars>
          <dgm:chMax val="0"/>
          <dgm:chPref val="0"/>
        </dgm:presLayoutVars>
      </dgm:prSet>
      <dgm:spPr/>
    </dgm:pt>
    <dgm:pt modelId="{05B11C85-F3F8-4E32-9767-C815CB49BA4F}" type="pres">
      <dgm:prSet presAssocID="{45A22306-C008-4E08-A5C1-4184171E7A17}" presName="sibTrans" presStyleCnt="0"/>
      <dgm:spPr/>
    </dgm:pt>
    <dgm:pt modelId="{C372AB60-ACC1-4A59-82FA-B48A997557CA}" type="pres">
      <dgm:prSet presAssocID="{38267F49-4E65-4277-9333-DA4810B7B558}" presName="compNode" presStyleCnt="0"/>
      <dgm:spPr/>
    </dgm:pt>
    <dgm:pt modelId="{B7B35737-7888-4D5D-B672-09B6A771FF57}" type="pres">
      <dgm:prSet presAssocID="{38267F49-4E65-4277-9333-DA4810B7B558}" presName="bgRect" presStyleLbl="bgShp" presStyleIdx="1" presStyleCnt="2"/>
      <dgm:spPr/>
    </dgm:pt>
    <dgm:pt modelId="{5EC77219-4F01-41CF-812B-52C9CB352E50}" type="pres">
      <dgm:prSet presAssocID="{38267F49-4E65-4277-9333-DA4810B7B5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Pie Chart"/>
        </a:ext>
      </dgm:extLst>
    </dgm:pt>
    <dgm:pt modelId="{8E1EFBF6-2EB6-4228-9B0C-6212E0F85F52}" type="pres">
      <dgm:prSet presAssocID="{38267F49-4E65-4277-9333-DA4810B7B558}" presName="spaceRect" presStyleCnt="0"/>
      <dgm:spPr/>
    </dgm:pt>
    <dgm:pt modelId="{E7CBB728-CA33-4A18-8652-4AD863E99A19}" type="pres">
      <dgm:prSet presAssocID="{38267F49-4E65-4277-9333-DA4810B7B558}" presName="parTx" presStyleLbl="revTx" presStyleIdx="1" presStyleCnt="2">
        <dgm:presLayoutVars>
          <dgm:chMax val="0"/>
          <dgm:chPref val="0"/>
        </dgm:presLayoutVars>
      </dgm:prSet>
      <dgm:spPr/>
    </dgm:pt>
  </dgm:ptLst>
  <dgm:cxnLst>
    <dgm:cxn modelId="{A1A7B444-0DB5-4FDA-AF76-1C8B043ED4FC}" srcId="{5004B1B5-A8DA-4B81-AFB9-6608EE6E9DAA}" destId="{38267F49-4E65-4277-9333-DA4810B7B558}" srcOrd="1" destOrd="0" parTransId="{F877993C-3D9F-4034-8E44-8D1CAEF07DC4}" sibTransId="{E2730FD8-C886-413E-A724-12AEB43729B4}"/>
    <dgm:cxn modelId="{783FCC65-5D9A-4BB9-9D3B-8D349CFC305D}" type="presOf" srcId="{38267F49-4E65-4277-9333-DA4810B7B558}" destId="{E7CBB728-CA33-4A18-8652-4AD863E99A19}" srcOrd="0" destOrd="0" presId="urn:microsoft.com/office/officeart/2018/2/layout/IconVerticalSolidList"/>
    <dgm:cxn modelId="{FA4632ED-4F78-4A9D-8724-40B08D212E6F}" srcId="{5004B1B5-A8DA-4B81-AFB9-6608EE6E9DAA}" destId="{4D42DD87-869F-4C78-B537-CF07B12ABF3F}" srcOrd="0" destOrd="0" parTransId="{09E79668-9079-4C26-8528-D58DAD169A78}" sibTransId="{45A22306-C008-4E08-A5C1-4184171E7A17}"/>
    <dgm:cxn modelId="{68B40BF5-6F0A-4A87-A315-134ACAE68FD4}" type="presOf" srcId="{4D42DD87-869F-4C78-B537-CF07B12ABF3F}" destId="{77743F13-B4D2-42D4-ABAB-6AC0FEB97D29}" srcOrd="0" destOrd="0" presId="urn:microsoft.com/office/officeart/2018/2/layout/IconVerticalSolidList"/>
    <dgm:cxn modelId="{FB9950F9-15AC-47C5-8B39-8116BABA613F}" type="presOf" srcId="{5004B1B5-A8DA-4B81-AFB9-6608EE6E9DAA}" destId="{2C8178B5-52D8-4864-A053-CFE6D2C1AB58}" srcOrd="0" destOrd="0" presId="urn:microsoft.com/office/officeart/2018/2/layout/IconVerticalSolidList"/>
    <dgm:cxn modelId="{3C5120A4-6F53-4ACB-B313-78FE54B7D2CB}" type="presParOf" srcId="{2C8178B5-52D8-4864-A053-CFE6D2C1AB58}" destId="{CCF4701F-889C-42B4-BA5C-844256571DC4}" srcOrd="0" destOrd="0" presId="urn:microsoft.com/office/officeart/2018/2/layout/IconVerticalSolidList"/>
    <dgm:cxn modelId="{27BCA985-AB9F-4308-BBDC-3FAEA836022C}" type="presParOf" srcId="{CCF4701F-889C-42B4-BA5C-844256571DC4}" destId="{5BD06B99-E4AB-40C3-AE34-038374D18525}" srcOrd="0" destOrd="0" presId="urn:microsoft.com/office/officeart/2018/2/layout/IconVerticalSolidList"/>
    <dgm:cxn modelId="{A3A7F126-A5A5-4AAF-A60D-28014857336B}" type="presParOf" srcId="{CCF4701F-889C-42B4-BA5C-844256571DC4}" destId="{EB4B3346-A562-4F95-8D95-785FB589EBD6}" srcOrd="1" destOrd="0" presId="urn:microsoft.com/office/officeart/2018/2/layout/IconVerticalSolidList"/>
    <dgm:cxn modelId="{D7F52BA5-9D8B-4888-A10C-EF17F1209F1C}" type="presParOf" srcId="{CCF4701F-889C-42B4-BA5C-844256571DC4}" destId="{21AFE55C-2AFE-4207-A438-8F16F4191C20}" srcOrd="2" destOrd="0" presId="urn:microsoft.com/office/officeart/2018/2/layout/IconVerticalSolidList"/>
    <dgm:cxn modelId="{7EC1A0A3-6C03-4462-8328-5D6C42A12EBB}" type="presParOf" srcId="{CCF4701F-889C-42B4-BA5C-844256571DC4}" destId="{77743F13-B4D2-42D4-ABAB-6AC0FEB97D29}" srcOrd="3" destOrd="0" presId="urn:microsoft.com/office/officeart/2018/2/layout/IconVerticalSolidList"/>
    <dgm:cxn modelId="{94F77374-79CC-4BE0-96D1-3A4305159D20}" type="presParOf" srcId="{2C8178B5-52D8-4864-A053-CFE6D2C1AB58}" destId="{05B11C85-F3F8-4E32-9767-C815CB49BA4F}" srcOrd="1" destOrd="0" presId="urn:microsoft.com/office/officeart/2018/2/layout/IconVerticalSolidList"/>
    <dgm:cxn modelId="{777EA761-3280-4067-AFAB-A9AAACEAC55C}" type="presParOf" srcId="{2C8178B5-52D8-4864-A053-CFE6D2C1AB58}" destId="{C372AB60-ACC1-4A59-82FA-B48A997557CA}" srcOrd="2" destOrd="0" presId="urn:microsoft.com/office/officeart/2018/2/layout/IconVerticalSolidList"/>
    <dgm:cxn modelId="{BD84E4B7-B462-4697-8766-A57D9872CB87}" type="presParOf" srcId="{C372AB60-ACC1-4A59-82FA-B48A997557CA}" destId="{B7B35737-7888-4D5D-B672-09B6A771FF57}" srcOrd="0" destOrd="0" presId="urn:microsoft.com/office/officeart/2018/2/layout/IconVerticalSolidList"/>
    <dgm:cxn modelId="{AE63F1BE-E8BA-4ACC-AB9E-DF722FBF9507}" type="presParOf" srcId="{C372AB60-ACC1-4A59-82FA-B48A997557CA}" destId="{5EC77219-4F01-41CF-812B-52C9CB352E50}" srcOrd="1" destOrd="0" presId="urn:microsoft.com/office/officeart/2018/2/layout/IconVerticalSolidList"/>
    <dgm:cxn modelId="{B6E0937A-A07B-4918-820B-237D2AFB5200}" type="presParOf" srcId="{C372AB60-ACC1-4A59-82FA-B48A997557CA}" destId="{8E1EFBF6-2EB6-4228-9B0C-6212E0F85F52}" srcOrd="2" destOrd="0" presId="urn:microsoft.com/office/officeart/2018/2/layout/IconVerticalSolidList"/>
    <dgm:cxn modelId="{D5A94791-EDE5-4A8D-A0BB-CCE3A157B740}" type="presParOf" srcId="{C372AB60-ACC1-4A59-82FA-B48A997557CA}" destId="{E7CBB728-CA33-4A18-8652-4AD863E99A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CFDE7-75BC-4531-BD8F-66228B8B8C21}">
      <dsp:nvSpPr>
        <dsp:cNvPr id="0" name=""/>
        <dsp:cNvSpPr/>
      </dsp:nvSpPr>
      <dsp:spPr>
        <a:xfrm rot="16200000">
          <a:off x="-280042" y="822646"/>
          <a:ext cx="5772790" cy="5212705"/>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A student receiving services under the Individuals with Disabilities Education Act (IDEA) or Section 504.</a:t>
          </a:r>
        </a:p>
        <a:p>
          <a:pPr marL="0" lvl="0" indent="0" algn="ctr" defTabSz="1244600">
            <a:lnSpc>
              <a:spcPct val="90000"/>
            </a:lnSpc>
            <a:spcBef>
              <a:spcPct val="0"/>
            </a:spcBef>
            <a:spcAft>
              <a:spcPct val="35000"/>
            </a:spcAft>
            <a:buNone/>
          </a:pPr>
          <a:r>
            <a:rPr lang="en-US" sz="1800" kern="1200" dirty="0">
              <a:latin typeface="+mj-lt"/>
            </a:rPr>
            <a:t>Due to data limitations, most school-based data focuses on IDEA students. </a:t>
          </a:r>
          <a:r>
            <a:rPr lang="en-US" sz="2000" kern="1200" dirty="0">
              <a:latin typeface="+mj-lt"/>
            </a:rPr>
            <a:t>(IDEA).</a:t>
          </a:r>
        </a:p>
      </dsp:txBody>
      <dsp:txXfrm rot="5400000">
        <a:off x="1" y="1985800"/>
        <a:ext cx="4300482" cy="2886395"/>
      </dsp:txXfrm>
    </dsp:sp>
    <dsp:sp modelId="{A3F3B42A-72F8-4919-9148-0F83B001058F}">
      <dsp:nvSpPr>
        <dsp:cNvPr id="0" name=""/>
        <dsp:cNvSpPr/>
      </dsp:nvSpPr>
      <dsp:spPr>
        <a:xfrm rot="5400000">
          <a:off x="6533490" y="792802"/>
          <a:ext cx="5886338" cy="5278279"/>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A person for whom a disability was reported in the American Community Survey.</a:t>
          </a:r>
        </a:p>
      </dsp:txBody>
      <dsp:txXfrm rot="-5400000">
        <a:off x="7761219" y="1960357"/>
        <a:ext cx="4354580" cy="2943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CFDE7-75BC-4531-BD8F-66228B8B8C21}">
      <dsp:nvSpPr>
        <dsp:cNvPr id="0" name=""/>
        <dsp:cNvSpPr/>
      </dsp:nvSpPr>
      <dsp:spPr>
        <a:xfrm rot="16200000">
          <a:off x="-109415" y="638564"/>
          <a:ext cx="5886338" cy="5574892"/>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Multiple classifications (Black, White, Hispanic/Latino)</a:t>
          </a:r>
          <a:br>
            <a:rPr lang="en-US" sz="3000" kern="1200" dirty="0">
              <a:latin typeface="+mj-lt"/>
            </a:rPr>
          </a:br>
          <a:r>
            <a:rPr lang="en-US" sz="1800" kern="1200" dirty="0">
              <a:latin typeface="+mj-lt"/>
            </a:rPr>
            <a:t>Race is mutually exclusive. You can assume that all students who are considered Black do not have other racial or ethnic identities.</a:t>
          </a:r>
        </a:p>
        <a:p>
          <a:pPr marL="0" lvl="0" indent="0" algn="ctr" defTabSz="1333500">
            <a:lnSpc>
              <a:spcPct val="90000"/>
            </a:lnSpc>
            <a:spcBef>
              <a:spcPct val="0"/>
            </a:spcBef>
            <a:spcAft>
              <a:spcPct val="35000"/>
            </a:spcAft>
            <a:buNone/>
          </a:pPr>
          <a:endParaRPr lang="en-US" sz="2000" kern="1200" dirty="0"/>
        </a:p>
      </dsp:txBody>
      <dsp:txXfrm rot="5400000">
        <a:off x="46309" y="1954424"/>
        <a:ext cx="4599286" cy="2943169"/>
      </dsp:txXfrm>
    </dsp:sp>
    <dsp:sp modelId="{A3F3B42A-72F8-4919-9148-0F83B001058F}">
      <dsp:nvSpPr>
        <dsp:cNvPr id="0" name=""/>
        <dsp:cNvSpPr/>
      </dsp:nvSpPr>
      <dsp:spPr>
        <a:xfrm rot="5400000">
          <a:off x="6359137" y="616978"/>
          <a:ext cx="5886338" cy="5626986"/>
        </a:xfrm>
        <a:prstGeom prst="down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Black/non-Black</a:t>
          </a:r>
          <a:br>
            <a:rPr lang="en-US" sz="3000" kern="1200" dirty="0">
              <a:latin typeface="+mj-lt"/>
            </a:rPr>
          </a:br>
          <a:r>
            <a:rPr lang="en-US" sz="1800" kern="1200" dirty="0">
              <a:latin typeface="+mj-lt"/>
            </a:rPr>
            <a:t>Race is not mutually exclusive. You can assume that some respondents who consider themselves Black will also consider themselves Hispanic or identify as more than one racial identity.</a:t>
          </a:r>
        </a:p>
      </dsp:txBody>
      <dsp:txXfrm rot="-5400000">
        <a:off x="7473536" y="1958887"/>
        <a:ext cx="4642263" cy="2943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06B99-E4AB-40C3-AE34-038374D18525}">
      <dsp:nvSpPr>
        <dsp:cNvPr id="0" name=""/>
        <dsp:cNvSpPr/>
      </dsp:nvSpPr>
      <dsp:spPr>
        <a:xfrm>
          <a:off x="0" y="13597"/>
          <a:ext cx="10515600" cy="1998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4B3346-A562-4F95-8D95-785FB589EBD6}">
      <dsp:nvSpPr>
        <dsp:cNvPr id="0" name=""/>
        <dsp:cNvSpPr/>
      </dsp:nvSpPr>
      <dsp:spPr>
        <a:xfrm>
          <a:off x="604666" y="463349"/>
          <a:ext cx="1099392" cy="1099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743F13-B4D2-42D4-ABAB-6AC0FEB97D29}">
      <dsp:nvSpPr>
        <dsp:cNvPr id="0" name=""/>
        <dsp:cNvSpPr/>
      </dsp:nvSpPr>
      <dsp:spPr>
        <a:xfrm>
          <a:off x="2308724" y="13597"/>
          <a:ext cx="8206875" cy="199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550" tIns="211550" rIns="211550" bIns="211550"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j-lt"/>
            </a:rPr>
            <a:t>The survey is not administered to everyone, so we expect our estimates will be reasonably close but not exactly match the true population average (within 6 percentage points based on the Census standard 90% confidence level). </a:t>
          </a:r>
        </a:p>
      </dsp:txBody>
      <dsp:txXfrm>
        <a:off x="2308724" y="13597"/>
        <a:ext cx="8206875" cy="1998895"/>
      </dsp:txXfrm>
    </dsp:sp>
    <dsp:sp modelId="{B7B35737-7888-4D5D-B672-09B6A771FF57}">
      <dsp:nvSpPr>
        <dsp:cNvPr id="0" name=""/>
        <dsp:cNvSpPr/>
      </dsp:nvSpPr>
      <dsp:spPr>
        <a:xfrm>
          <a:off x="0" y="2338844"/>
          <a:ext cx="10515600" cy="1998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EC77219-4F01-41CF-812B-52C9CB352E50}">
      <dsp:nvSpPr>
        <dsp:cNvPr id="0" name=""/>
        <dsp:cNvSpPr/>
      </dsp:nvSpPr>
      <dsp:spPr>
        <a:xfrm>
          <a:off x="604666" y="2788595"/>
          <a:ext cx="1099392" cy="1099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CBB728-CA33-4A18-8652-4AD863E99A19}">
      <dsp:nvSpPr>
        <dsp:cNvPr id="0" name=""/>
        <dsp:cNvSpPr/>
      </dsp:nvSpPr>
      <dsp:spPr>
        <a:xfrm>
          <a:off x="2308724" y="2338844"/>
          <a:ext cx="8206875" cy="199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550" tIns="211550" rIns="211550" bIns="211550"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j-lt"/>
            </a:rPr>
            <a:t>Our results are descriptive, and comparisons are not tested for statistical significance. </a:t>
          </a:r>
        </a:p>
      </dsp:txBody>
      <dsp:txXfrm>
        <a:off x="2308724" y="2338844"/>
        <a:ext cx="8206875" cy="199889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6FE622-D4D1-90F8-988E-7BB504F50C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80CF2D-14A4-5FA5-50D1-ADE91A171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2AE98-F17D-4697-B171-CBB81DA45AF9}" type="datetimeFigureOut">
              <a:rPr lang="en-US" smtClean="0"/>
              <a:t>10/22/24</a:t>
            </a:fld>
            <a:endParaRPr lang="en-US"/>
          </a:p>
        </p:txBody>
      </p:sp>
      <p:sp>
        <p:nvSpPr>
          <p:cNvPr id="4" name="Footer Placeholder 3">
            <a:extLst>
              <a:ext uri="{FF2B5EF4-FFF2-40B4-BE49-F238E27FC236}">
                <a16:creationId xmlns:a16="http://schemas.microsoft.com/office/drawing/2014/main" id="{EB107FAA-10CB-6217-330B-6DCFD55CDB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B35BF1-BC6C-F577-E239-A2A6AF081B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DDD8A9-19C5-402D-B349-DF88877D25E8}" type="slidenum">
              <a:rPr lang="en-US" smtClean="0"/>
              <a:t>‹#›</a:t>
            </a:fld>
            <a:endParaRPr lang="en-US"/>
          </a:p>
        </p:txBody>
      </p:sp>
    </p:spTree>
    <p:extLst>
      <p:ext uri="{BB962C8B-B14F-4D97-AF65-F5344CB8AC3E}">
        <p14:creationId xmlns:p14="http://schemas.microsoft.com/office/powerpoint/2010/main" val="281523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5AF21-12E7-C742-A9F7-DC4A4182B874}"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B13BD-31FE-ED47-9358-662A702F7DEA}" type="slidenum">
              <a:rPr lang="en-US" smtClean="0"/>
              <a:t>‹#›</a:t>
            </a:fld>
            <a:endParaRPr lang="en-US"/>
          </a:p>
        </p:txBody>
      </p:sp>
    </p:spTree>
    <p:extLst>
      <p:ext uri="{BB962C8B-B14F-4D97-AF65-F5344CB8AC3E}">
        <p14:creationId xmlns:p14="http://schemas.microsoft.com/office/powerpoint/2010/main" val="96158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4</a:t>
            </a:fld>
            <a:endParaRPr lang="en-US"/>
          </a:p>
        </p:txBody>
      </p:sp>
    </p:spTree>
    <p:extLst>
      <p:ext uri="{BB962C8B-B14F-4D97-AF65-F5344CB8AC3E}">
        <p14:creationId xmlns:p14="http://schemas.microsoft.com/office/powerpoint/2010/main" val="78076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17</a:t>
            </a:fld>
            <a:endParaRPr lang="en-US"/>
          </a:p>
        </p:txBody>
      </p:sp>
    </p:spTree>
    <p:extLst>
      <p:ext uri="{BB962C8B-B14F-4D97-AF65-F5344CB8AC3E}">
        <p14:creationId xmlns:p14="http://schemas.microsoft.com/office/powerpoint/2010/main" val="31489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21</a:t>
            </a:fld>
            <a:endParaRPr lang="en-US"/>
          </a:p>
        </p:txBody>
      </p:sp>
    </p:spTree>
    <p:extLst>
      <p:ext uri="{BB962C8B-B14F-4D97-AF65-F5344CB8AC3E}">
        <p14:creationId xmlns:p14="http://schemas.microsoft.com/office/powerpoint/2010/main" val="295588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22</a:t>
            </a:fld>
            <a:endParaRPr lang="en-US"/>
          </a:p>
        </p:txBody>
      </p:sp>
    </p:spTree>
    <p:extLst>
      <p:ext uri="{BB962C8B-B14F-4D97-AF65-F5344CB8AC3E}">
        <p14:creationId xmlns:p14="http://schemas.microsoft.com/office/powerpoint/2010/main" val="257638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23</a:t>
            </a:fld>
            <a:endParaRPr lang="en-US"/>
          </a:p>
        </p:txBody>
      </p:sp>
    </p:spTree>
    <p:extLst>
      <p:ext uri="{BB962C8B-B14F-4D97-AF65-F5344CB8AC3E}">
        <p14:creationId xmlns:p14="http://schemas.microsoft.com/office/powerpoint/2010/main" val="355145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27</a:t>
            </a:fld>
            <a:endParaRPr lang="en-US"/>
          </a:p>
        </p:txBody>
      </p:sp>
    </p:spTree>
    <p:extLst>
      <p:ext uri="{BB962C8B-B14F-4D97-AF65-F5344CB8AC3E}">
        <p14:creationId xmlns:p14="http://schemas.microsoft.com/office/powerpoint/2010/main" val="7479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28</a:t>
            </a:fld>
            <a:endParaRPr lang="en-US"/>
          </a:p>
        </p:txBody>
      </p:sp>
    </p:spTree>
    <p:extLst>
      <p:ext uri="{BB962C8B-B14F-4D97-AF65-F5344CB8AC3E}">
        <p14:creationId xmlns:p14="http://schemas.microsoft.com/office/powerpoint/2010/main" val="183798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5</a:t>
            </a:fld>
            <a:endParaRPr lang="en-US"/>
          </a:p>
        </p:txBody>
      </p:sp>
    </p:spTree>
    <p:extLst>
      <p:ext uri="{BB962C8B-B14F-4D97-AF65-F5344CB8AC3E}">
        <p14:creationId xmlns:p14="http://schemas.microsoft.com/office/powerpoint/2010/main" val="146409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6</a:t>
            </a:fld>
            <a:endParaRPr lang="en-US"/>
          </a:p>
        </p:txBody>
      </p:sp>
    </p:spTree>
    <p:extLst>
      <p:ext uri="{BB962C8B-B14F-4D97-AF65-F5344CB8AC3E}">
        <p14:creationId xmlns:p14="http://schemas.microsoft.com/office/powerpoint/2010/main" val="112924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3200" b="1" dirty="0">
              <a:solidFill>
                <a:schemeClr val="bg1"/>
              </a:solidFill>
              <a:ea typeface="+mn-lt"/>
              <a:cs typeface="+mn-lt"/>
            </a:endParaRPr>
          </a:p>
        </p:txBody>
      </p:sp>
      <p:sp>
        <p:nvSpPr>
          <p:cNvPr id="4" name="Slide Number Placeholder 3"/>
          <p:cNvSpPr>
            <a:spLocks noGrp="1"/>
          </p:cNvSpPr>
          <p:nvPr>
            <p:ph type="sldNum" sz="quarter" idx="5"/>
          </p:nvPr>
        </p:nvSpPr>
        <p:spPr/>
        <p:txBody>
          <a:bodyPr/>
          <a:lstStyle/>
          <a:p>
            <a:fld id="{EDAB13BD-31FE-ED47-9358-662A702F7DEA}" type="slidenum">
              <a:rPr lang="en-US" smtClean="0"/>
              <a:t>8</a:t>
            </a:fld>
            <a:endParaRPr lang="en-US"/>
          </a:p>
        </p:txBody>
      </p:sp>
    </p:spTree>
    <p:extLst>
      <p:ext uri="{BB962C8B-B14F-4D97-AF65-F5344CB8AC3E}">
        <p14:creationId xmlns:p14="http://schemas.microsoft.com/office/powerpoint/2010/main" val="11165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9</a:t>
            </a:fld>
            <a:endParaRPr lang="en-US"/>
          </a:p>
        </p:txBody>
      </p:sp>
    </p:spTree>
    <p:extLst>
      <p:ext uri="{BB962C8B-B14F-4D97-AF65-F5344CB8AC3E}">
        <p14:creationId xmlns:p14="http://schemas.microsoft.com/office/powerpoint/2010/main" val="195141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12</a:t>
            </a:fld>
            <a:endParaRPr lang="en-US"/>
          </a:p>
        </p:txBody>
      </p:sp>
    </p:spTree>
    <p:extLst>
      <p:ext uri="{BB962C8B-B14F-4D97-AF65-F5344CB8AC3E}">
        <p14:creationId xmlns:p14="http://schemas.microsoft.com/office/powerpoint/2010/main" val="83477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 New Jersey in 2022-2023, 9% of White IDEA students spent 40% or less of their time integrated in general education classrooms, 81% less than Black IDEA students (22%).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By county, racial gaps were larger than 50% across almost all counties. </a:t>
            </a:r>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13</a:t>
            </a:fld>
            <a:endParaRPr lang="en-US"/>
          </a:p>
        </p:txBody>
      </p:sp>
    </p:spTree>
    <p:extLst>
      <p:ext uri="{BB962C8B-B14F-4D97-AF65-F5344CB8AC3E}">
        <p14:creationId xmlns:p14="http://schemas.microsoft.com/office/powerpoint/2010/main" val="3667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14</a:t>
            </a:fld>
            <a:endParaRPr lang="en-US"/>
          </a:p>
        </p:txBody>
      </p:sp>
    </p:spTree>
    <p:extLst>
      <p:ext uri="{BB962C8B-B14F-4D97-AF65-F5344CB8AC3E}">
        <p14:creationId xmlns:p14="http://schemas.microsoft.com/office/powerpoint/2010/main" val="325935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15</a:t>
            </a:fld>
            <a:endParaRPr lang="en-US"/>
          </a:p>
        </p:txBody>
      </p:sp>
    </p:spTree>
    <p:extLst>
      <p:ext uri="{BB962C8B-B14F-4D97-AF65-F5344CB8AC3E}">
        <p14:creationId xmlns:p14="http://schemas.microsoft.com/office/powerpoint/2010/main" val="263317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DD9D-1D26-5C7E-93FF-C7E410B6BC49}"/>
              </a:ext>
            </a:extLst>
          </p:cNvPr>
          <p:cNvSpPr>
            <a:spLocks noGrp="1"/>
          </p:cNvSpPr>
          <p:nvPr>
            <p:ph type="ctrTitle"/>
          </p:nvPr>
        </p:nvSpPr>
        <p:spPr>
          <a:xfrm>
            <a:off x="1524000" y="1234439"/>
            <a:ext cx="9144000" cy="227552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75CBED-BA67-47C0-002C-40E23D273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black screen with red text&#10;&#10;Description automatically generated">
            <a:extLst>
              <a:ext uri="{FF2B5EF4-FFF2-40B4-BE49-F238E27FC236}">
                <a16:creationId xmlns:a16="http://schemas.microsoft.com/office/drawing/2014/main" id="{E91DDACC-9BEE-95D8-0E13-879BD3CE55A2}"/>
              </a:ext>
            </a:extLst>
          </p:cNvPr>
          <p:cNvPicPr>
            <a:picLocks noChangeAspect="1"/>
          </p:cNvPicPr>
          <p:nvPr userDrawn="1"/>
        </p:nvPicPr>
        <p:blipFill>
          <a:blip r:embed="rId2"/>
          <a:stretch>
            <a:fillRect/>
          </a:stretch>
        </p:blipFill>
        <p:spPr>
          <a:xfrm>
            <a:off x="191219" y="395700"/>
            <a:ext cx="4222506" cy="838739"/>
          </a:xfrm>
          <a:prstGeom prst="rect">
            <a:avLst/>
          </a:prstGeom>
        </p:spPr>
      </p:pic>
      <p:pic>
        <p:nvPicPr>
          <p:cNvPr id="12" name="Picture 11" descr="A logo with purple letters&#10;&#10;Description automatically generated">
            <a:extLst>
              <a:ext uri="{FF2B5EF4-FFF2-40B4-BE49-F238E27FC236}">
                <a16:creationId xmlns:a16="http://schemas.microsoft.com/office/drawing/2014/main" id="{0268AF9E-687F-A2AA-1E9D-1DF479A0E8E3}"/>
              </a:ext>
            </a:extLst>
          </p:cNvPr>
          <p:cNvPicPr>
            <a:picLocks noChangeAspect="1"/>
          </p:cNvPicPr>
          <p:nvPr userDrawn="1"/>
        </p:nvPicPr>
        <p:blipFill>
          <a:blip r:embed="rId3"/>
          <a:stretch>
            <a:fillRect/>
          </a:stretch>
        </p:blipFill>
        <p:spPr>
          <a:xfrm>
            <a:off x="7894865" y="349663"/>
            <a:ext cx="4105916" cy="838738"/>
          </a:xfrm>
          <a:prstGeom prst="rect">
            <a:avLst/>
          </a:prstGeom>
        </p:spPr>
      </p:pic>
    </p:spTree>
    <p:extLst>
      <p:ext uri="{BB962C8B-B14F-4D97-AF65-F5344CB8AC3E}">
        <p14:creationId xmlns:p14="http://schemas.microsoft.com/office/powerpoint/2010/main" val="12951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80F5-9498-E821-D8D6-F4B7EF5654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C1DF9-FE27-E389-D92A-4BDD3C8EC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red letter r on a black background&#10;&#10;Description automatically generated">
            <a:extLst>
              <a:ext uri="{FF2B5EF4-FFF2-40B4-BE49-F238E27FC236}">
                <a16:creationId xmlns:a16="http://schemas.microsoft.com/office/drawing/2014/main" id="{CCAF01A9-547A-C8BB-0879-E902D707221D}"/>
              </a:ext>
            </a:extLst>
          </p:cNvPr>
          <p:cNvPicPr>
            <a:picLocks noChangeAspect="1"/>
          </p:cNvPicPr>
          <p:nvPr userDrawn="1"/>
        </p:nvPicPr>
        <p:blipFill>
          <a:blip r:embed="rId2"/>
          <a:stretch>
            <a:fillRect/>
          </a:stretch>
        </p:blipFill>
        <p:spPr>
          <a:xfrm>
            <a:off x="11185707" y="6392127"/>
            <a:ext cx="369418" cy="274320"/>
          </a:xfrm>
          <a:prstGeom prst="rect">
            <a:avLst/>
          </a:prstGeom>
        </p:spPr>
      </p:pic>
      <p:sp>
        <p:nvSpPr>
          <p:cNvPr id="8" name="Slide Number Placeholder 5">
            <a:extLst>
              <a:ext uri="{FF2B5EF4-FFF2-40B4-BE49-F238E27FC236}">
                <a16:creationId xmlns:a16="http://schemas.microsoft.com/office/drawing/2014/main" id="{5D70B42D-CE49-2F23-4B14-F3B389D6B8B1}"/>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4" name="Picture 3" descr="A black screen with red text&#10;&#10;Description automatically generated">
            <a:extLst>
              <a:ext uri="{FF2B5EF4-FFF2-40B4-BE49-F238E27FC236}">
                <a16:creationId xmlns:a16="http://schemas.microsoft.com/office/drawing/2014/main" id="{1A3111D2-16F3-A54F-EE2A-37C5A699A11F}"/>
              </a:ext>
            </a:extLst>
          </p:cNvPr>
          <p:cNvPicPr>
            <a:picLocks noChangeAspect="1"/>
          </p:cNvPicPr>
          <p:nvPr userDrawn="1"/>
        </p:nvPicPr>
        <p:blipFill>
          <a:blip r:embed="rId3"/>
          <a:stretch>
            <a:fillRect/>
          </a:stretch>
        </p:blipFill>
        <p:spPr>
          <a:xfrm>
            <a:off x="838200" y="6356553"/>
            <a:ext cx="1837145" cy="364922"/>
          </a:xfrm>
          <a:prstGeom prst="rect">
            <a:avLst/>
          </a:prstGeom>
        </p:spPr>
      </p:pic>
      <p:pic>
        <p:nvPicPr>
          <p:cNvPr id="6" name="Picture 5" descr="A logo with purple letters&#10;&#10;Description automatically generated">
            <a:extLst>
              <a:ext uri="{FF2B5EF4-FFF2-40B4-BE49-F238E27FC236}">
                <a16:creationId xmlns:a16="http://schemas.microsoft.com/office/drawing/2014/main" id="{4BD0B7E5-EE47-3074-4F5C-54CAFEC0C38A}"/>
              </a:ext>
            </a:extLst>
          </p:cNvPr>
          <p:cNvPicPr>
            <a:picLocks noChangeAspect="1"/>
          </p:cNvPicPr>
          <p:nvPr userDrawn="1"/>
        </p:nvPicPr>
        <p:blipFill>
          <a:blip r:embed="rId4"/>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59755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8D7F1-B837-744D-210B-E2FE2666B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E1611-8EE5-8512-5A11-FA79F9455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red letter r on a black background&#10;&#10;Description automatically generated">
            <a:extLst>
              <a:ext uri="{FF2B5EF4-FFF2-40B4-BE49-F238E27FC236}">
                <a16:creationId xmlns:a16="http://schemas.microsoft.com/office/drawing/2014/main" id="{6A7A229A-A3C6-EE8C-E21F-E4BF08345465}"/>
              </a:ext>
            </a:extLst>
          </p:cNvPr>
          <p:cNvPicPr>
            <a:picLocks noChangeAspect="1"/>
          </p:cNvPicPr>
          <p:nvPr userDrawn="1"/>
        </p:nvPicPr>
        <p:blipFill>
          <a:blip r:embed="rId2"/>
          <a:stretch>
            <a:fillRect/>
          </a:stretch>
        </p:blipFill>
        <p:spPr>
          <a:xfrm>
            <a:off x="11185707" y="6392127"/>
            <a:ext cx="369418" cy="274320"/>
          </a:xfrm>
          <a:prstGeom prst="rect">
            <a:avLst/>
          </a:prstGeom>
        </p:spPr>
      </p:pic>
      <p:sp>
        <p:nvSpPr>
          <p:cNvPr id="8" name="Slide Number Placeholder 5">
            <a:extLst>
              <a:ext uri="{FF2B5EF4-FFF2-40B4-BE49-F238E27FC236}">
                <a16:creationId xmlns:a16="http://schemas.microsoft.com/office/drawing/2014/main" id="{F36A080B-636B-932A-F09F-87D099D860E3}"/>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4" name="Picture 3" descr="A black screen with red text&#10;&#10;Description automatically generated">
            <a:extLst>
              <a:ext uri="{FF2B5EF4-FFF2-40B4-BE49-F238E27FC236}">
                <a16:creationId xmlns:a16="http://schemas.microsoft.com/office/drawing/2014/main" id="{6A074396-4F11-1121-0877-AE965DC7EC93}"/>
              </a:ext>
            </a:extLst>
          </p:cNvPr>
          <p:cNvPicPr>
            <a:picLocks noChangeAspect="1"/>
          </p:cNvPicPr>
          <p:nvPr userDrawn="1"/>
        </p:nvPicPr>
        <p:blipFill>
          <a:blip r:embed="rId3"/>
          <a:stretch>
            <a:fillRect/>
          </a:stretch>
        </p:blipFill>
        <p:spPr>
          <a:xfrm>
            <a:off x="838200" y="6356350"/>
            <a:ext cx="1837145" cy="364922"/>
          </a:xfrm>
          <a:prstGeom prst="rect">
            <a:avLst/>
          </a:prstGeom>
        </p:spPr>
      </p:pic>
      <p:pic>
        <p:nvPicPr>
          <p:cNvPr id="6" name="Picture 5" descr="A logo with purple letters&#10;&#10;Description automatically generated">
            <a:extLst>
              <a:ext uri="{FF2B5EF4-FFF2-40B4-BE49-F238E27FC236}">
                <a16:creationId xmlns:a16="http://schemas.microsoft.com/office/drawing/2014/main" id="{6EACFAAB-BF4D-D04D-85E3-AE6B476EA9A7}"/>
              </a:ext>
            </a:extLst>
          </p:cNvPr>
          <p:cNvPicPr>
            <a:picLocks noChangeAspect="1"/>
          </p:cNvPicPr>
          <p:nvPr userDrawn="1"/>
        </p:nvPicPr>
        <p:blipFill>
          <a:blip r:embed="rId4"/>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41653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540-C1CF-A013-BB96-CBB938F0E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ABF4A-9AB1-1961-C29D-093108ED3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39B0403-2EDC-F403-72D0-2C311A335CC0}"/>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4" name="Picture 3" descr="A black screen with red text&#10;&#10;Description automatically generated">
            <a:extLst>
              <a:ext uri="{FF2B5EF4-FFF2-40B4-BE49-F238E27FC236}">
                <a16:creationId xmlns:a16="http://schemas.microsoft.com/office/drawing/2014/main" id="{34F82678-7E2B-251F-5545-55F84C50B624}"/>
              </a:ext>
            </a:extLst>
          </p:cNvPr>
          <p:cNvPicPr>
            <a:picLocks noChangeAspect="1"/>
          </p:cNvPicPr>
          <p:nvPr userDrawn="1"/>
        </p:nvPicPr>
        <p:blipFill>
          <a:blip r:embed="rId2"/>
          <a:stretch>
            <a:fillRect/>
          </a:stretch>
        </p:blipFill>
        <p:spPr>
          <a:xfrm>
            <a:off x="48743" y="6492875"/>
            <a:ext cx="1837145" cy="364922"/>
          </a:xfrm>
          <a:prstGeom prst="rect">
            <a:avLst/>
          </a:prstGeom>
        </p:spPr>
      </p:pic>
      <p:pic>
        <p:nvPicPr>
          <p:cNvPr id="6" name="Picture 5" descr="A logo with purple letters&#10;&#10;Description automatically generated">
            <a:extLst>
              <a:ext uri="{FF2B5EF4-FFF2-40B4-BE49-F238E27FC236}">
                <a16:creationId xmlns:a16="http://schemas.microsoft.com/office/drawing/2014/main" id="{3717091D-C1CA-736C-85AE-7768B54C2DF0}"/>
              </a:ext>
            </a:extLst>
          </p:cNvPr>
          <p:cNvPicPr>
            <a:picLocks noChangeAspect="1"/>
          </p:cNvPicPr>
          <p:nvPr userDrawn="1"/>
        </p:nvPicPr>
        <p:blipFill>
          <a:blip r:embed="rId3"/>
          <a:stretch>
            <a:fillRect/>
          </a:stretch>
        </p:blipFill>
        <p:spPr>
          <a:xfrm>
            <a:off x="2011393" y="6469743"/>
            <a:ext cx="1899660" cy="388054"/>
          </a:xfrm>
          <a:prstGeom prst="rect">
            <a:avLst/>
          </a:prstGeom>
        </p:spPr>
      </p:pic>
    </p:spTree>
    <p:extLst>
      <p:ext uri="{BB962C8B-B14F-4D97-AF65-F5344CB8AC3E}">
        <p14:creationId xmlns:p14="http://schemas.microsoft.com/office/powerpoint/2010/main" val="309829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F0AC-598A-1480-852E-5A5AE65FF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72E8E-80FF-8068-8D2E-E8EDDFCF6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468F6FAA-8DC5-F8BD-29FD-E13CEFEEA4FF}"/>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13" name="Picture 12" descr="A black screen with red text&#10;&#10;Description automatically generated">
            <a:extLst>
              <a:ext uri="{FF2B5EF4-FFF2-40B4-BE49-F238E27FC236}">
                <a16:creationId xmlns:a16="http://schemas.microsoft.com/office/drawing/2014/main" id="{AAFD089C-DBF3-133D-ADB3-31CD8A869517}"/>
              </a:ext>
            </a:extLst>
          </p:cNvPr>
          <p:cNvPicPr>
            <a:picLocks noChangeAspect="1"/>
          </p:cNvPicPr>
          <p:nvPr userDrawn="1"/>
        </p:nvPicPr>
        <p:blipFill>
          <a:blip r:embed="rId2"/>
          <a:stretch>
            <a:fillRect/>
          </a:stretch>
        </p:blipFill>
        <p:spPr>
          <a:xfrm>
            <a:off x="48743" y="6492875"/>
            <a:ext cx="1837145" cy="364922"/>
          </a:xfrm>
          <a:prstGeom prst="rect">
            <a:avLst/>
          </a:prstGeom>
        </p:spPr>
      </p:pic>
      <p:pic>
        <p:nvPicPr>
          <p:cNvPr id="14" name="Picture 13" descr="A logo with purple letters&#10;&#10;Description automatically generated">
            <a:extLst>
              <a:ext uri="{FF2B5EF4-FFF2-40B4-BE49-F238E27FC236}">
                <a16:creationId xmlns:a16="http://schemas.microsoft.com/office/drawing/2014/main" id="{C77FEF83-DBFD-62F3-88BD-91C28625B104}"/>
              </a:ext>
            </a:extLst>
          </p:cNvPr>
          <p:cNvPicPr>
            <a:picLocks noChangeAspect="1"/>
          </p:cNvPicPr>
          <p:nvPr userDrawn="1"/>
        </p:nvPicPr>
        <p:blipFill>
          <a:blip r:embed="rId3"/>
          <a:stretch>
            <a:fillRect/>
          </a:stretch>
        </p:blipFill>
        <p:spPr>
          <a:xfrm>
            <a:off x="10243597" y="6469743"/>
            <a:ext cx="1899660" cy="388054"/>
          </a:xfrm>
          <a:prstGeom prst="rect">
            <a:avLst/>
          </a:prstGeom>
        </p:spPr>
      </p:pic>
    </p:spTree>
    <p:extLst>
      <p:ext uri="{BB962C8B-B14F-4D97-AF65-F5344CB8AC3E}">
        <p14:creationId xmlns:p14="http://schemas.microsoft.com/office/powerpoint/2010/main" val="16679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0CA-A024-18E4-1551-CBBC2A2C5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C7C662-4B24-7293-2D40-0D80B1903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582BA-F6DD-044A-BFD6-A5D36283A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E8C0098-F49D-AB02-0AE8-4CAF4A28B5D4}"/>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5" name="Picture 4" descr="A black screen with red text&#10;&#10;Description automatically generated">
            <a:extLst>
              <a:ext uri="{FF2B5EF4-FFF2-40B4-BE49-F238E27FC236}">
                <a16:creationId xmlns:a16="http://schemas.microsoft.com/office/drawing/2014/main" id="{5AD714B1-401F-C4EE-B406-DC3F2D75BFD1}"/>
              </a:ext>
            </a:extLst>
          </p:cNvPr>
          <p:cNvPicPr>
            <a:picLocks noChangeAspect="1"/>
          </p:cNvPicPr>
          <p:nvPr userDrawn="1"/>
        </p:nvPicPr>
        <p:blipFill>
          <a:blip r:embed="rId2"/>
          <a:stretch>
            <a:fillRect/>
          </a:stretch>
        </p:blipFill>
        <p:spPr>
          <a:xfrm>
            <a:off x="838200" y="6356553"/>
            <a:ext cx="1837145" cy="364922"/>
          </a:xfrm>
          <a:prstGeom prst="rect">
            <a:avLst/>
          </a:prstGeom>
        </p:spPr>
      </p:pic>
      <p:pic>
        <p:nvPicPr>
          <p:cNvPr id="7" name="Picture 6" descr="A logo with purple letters&#10;&#10;Description automatically generated">
            <a:extLst>
              <a:ext uri="{FF2B5EF4-FFF2-40B4-BE49-F238E27FC236}">
                <a16:creationId xmlns:a16="http://schemas.microsoft.com/office/drawing/2014/main" id="{435810C9-456B-0F27-E807-80B82F68A2FE}"/>
              </a:ext>
            </a:extLst>
          </p:cNvPr>
          <p:cNvPicPr>
            <a:picLocks noChangeAspect="1"/>
          </p:cNvPicPr>
          <p:nvPr userDrawn="1"/>
        </p:nvPicPr>
        <p:blipFill>
          <a:blip r:embed="rId3"/>
          <a:stretch>
            <a:fillRect/>
          </a:stretch>
        </p:blipFill>
        <p:spPr>
          <a:xfrm>
            <a:off x="2675345" y="6333421"/>
            <a:ext cx="1899660" cy="388054"/>
          </a:xfrm>
          <a:prstGeom prst="rect">
            <a:avLst/>
          </a:prstGeom>
        </p:spPr>
      </p:pic>
    </p:spTree>
    <p:extLst>
      <p:ext uri="{BB962C8B-B14F-4D97-AF65-F5344CB8AC3E}">
        <p14:creationId xmlns:p14="http://schemas.microsoft.com/office/powerpoint/2010/main" val="9359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753C-857F-E0D3-4C6A-A4CED3106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64A07-A8C0-B601-458A-55E72458B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3F02F-0F95-E5BD-E893-05F98DF6B5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E446F-E7F4-FC62-BF49-D3B81CF93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00D3C-C128-F958-AAF9-26B9B8881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C4E1E986-EF55-16BA-7A05-DC9D2B9F98F2}"/>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7" name="Picture 6" descr="A black screen with red text&#10;&#10;Description automatically generated">
            <a:extLst>
              <a:ext uri="{FF2B5EF4-FFF2-40B4-BE49-F238E27FC236}">
                <a16:creationId xmlns:a16="http://schemas.microsoft.com/office/drawing/2014/main" id="{B0425BC0-83DE-C2ED-E1BE-26B9A68D9800}"/>
              </a:ext>
            </a:extLst>
          </p:cNvPr>
          <p:cNvPicPr>
            <a:picLocks noChangeAspect="1"/>
          </p:cNvPicPr>
          <p:nvPr userDrawn="1"/>
        </p:nvPicPr>
        <p:blipFill>
          <a:blip r:embed="rId2"/>
          <a:stretch>
            <a:fillRect/>
          </a:stretch>
        </p:blipFill>
        <p:spPr>
          <a:xfrm>
            <a:off x="838200" y="6356553"/>
            <a:ext cx="1837145" cy="364922"/>
          </a:xfrm>
          <a:prstGeom prst="rect">
            <a:avLst/>
          </a:prstGeom>
        </p:spPr>
      </p:pic>
      <p:pic>
        <p:nvPicPr>
          <p:cNvPr id="9" name="Picture 8" descr="A logo with purple letters&#10;&#10;Description automatically generated">
            <a:extLst>
              <a:ext uri="{FF2B5EF4-FFF2-40B4-BE49-F238E27FC236}">
                <a16:creationId xmlns:a16="http://schemas.microsoft.com/office/drawing/2014/main" id="{605BF224-F808-2503-E951-0842C4DD2043}"/>
              </a:ext>
            </a:extLst>
          </p:cNvPr>
          <p:cNvPicPr>
            <a:picLocks noChangeAspect="1"/>
          </p:cNvPicPr>
          <p:nvPr userDrawn="1"/>
        </p:nvPicPr>
        <p:blipFill>
          <a:blip r:embed="rId3"/>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289761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70F2-49AA-5BE0-EBF5-4004A7A965F9}"/>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AB8D3AA-04DC-2A03-3CC7-47712DBAF371}"/>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3" name="Picture 2" descr="A black screen with red text&#10;&#10;Description automatically generated">
            <a:extLst>
              <a:ext uri="{FF2B5EF4-FFF2-40B4-BE49-F238E27FC236}">
                <a16:creationId xmlns:a16="http://schemas.microsoft.com/office/drawing/2014/main" id="{E7CB5D32-1CC3-7E2F-0BDF-964FD21A433A}"/>
              </a:ext>
            </a:extLst>
          </p:cNvPr>
          <p:cNvPicPr>
            <a:picLocks noChangeAspect="1"/>
          </p:cNvPicPr>
          <p:nvPr userDrawn="1"/>
        </p:nvPicPr>
        <p:blipFill>
          <a:blip r:embed="rId2"/>
          <a:stretch>
            <a:fillRect/>
          </a:stretch>
        </p:blipFill>
        <p:spPr>
          <a:xfrm>
            <a:off x="838200" y="6356350"/>
            <a:ext cx="1837145" cy="364922"/>
          </a:xfrm>
          <a:prstGeom prst="rect">
            <a:avLst/>
          </a:prstGeom>
        </p:spPr>
      </p:pic>
      <p:pic>
        <p:nvPicPr>
          <p:cNvPr id="5" name="Picture 4" descr="A logo with purple letters&#10;&#10;Description automatically generated">
            <a:extLst>
              <a:ext uri="{FF2B5EF4-FFF2-40B4-BE49-F238E27FC236}">
                <a16:creationId xmlns:a16="http://schemas.microsoft.com/office/drawing/2014/main" id="{E130E132-CE22-4DE4-CA80-59096AA4ECDE}"/>
              </a:ext>
            </a:extLst>
          </p:cNvPr>
          <p:cNvPicPr>
            <a:picLocks noChangeAspect="1"/>
          </p:cNvPicPr>
          <p:nvPr userDrawn="1"/>
        </p:nvPicPr>
        <p:blipFill>
          <a:blip r:embed="rId3"/>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27252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A448FD-04F7-9572-D06A-EC714743123F}"/>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2" name="Picture 1" descr="A black screen with red text&#10;&#10;Description automatically generated">
            <a:extLst>
              <a:ext uri="{FF2B5EF4-FFF2-40B4-BE49-F238E27FC236}">
                <a16:creationId xmlns:a16="http://schemas.microsoft.com/office/drawing/2014/main" id="{408A58A2-C071-42AD-E27A-4E59F2B64DE9}"/>
              </a:ext>
            </a:extLst>
          </p:cNvPr>
          <p:cNvPicPr>
            <a:picLocks noChangeAspect="1"/>
          </p:cNvPicPr>
          <p:nvPr userDrawn="1"/>
        </p:nvPicPr>
        <p:blipFill>
          <a:blip r:embed="rId2"/>
          <a:stretch>
            <a:fillRect/>
          </a:stretch>
        </p:blipFill>
        <p:spPr>
          <a:xfrm>
            <a:off x="838200" y="6356350"/>
            <a:ext cx="1837145" cy="364922"/>
          </a:xfrm>
          <a:prstGeom prst="rect">
            <a:avLst/>
          </a:prstGeom>
        </p:spPr>
      </p:pic>
      <p:pic>
        <p:nvPicPr>
          <p:cNvPr id="4" name="Picture 3" descr="A logo with purple letters&#10;&#10;Description automatically generated">
            <a:extLst>
              <a:ext uri="{FF2B5EF4-FFF2-40B4-BE49-F238E27FC236}">
                <a16:creationId xmlns:a16="http://schemas.microsoft.com/office/drawing/2014/main" id="{D83579B7-6A0F-6D9D-BF31-F664A8D0B218}"/>
              </a:ext>
            </a:extLst>
          </p:cNvPr>
          <p:cNvPicPr>
            <a:picLocks noChangeAspect="1"/>
          </p:cNvPicPr>
          <p:nvPr userDrawn="1"/>
        </p:nvPicPr>
        <p:blipFill>
          <a:blip r:embed="rId3"/>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303752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8077-4443-D0C6-6109-736F91EE9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4BF44F-5D8C-CECC-6428-C139EF944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0EB9B-6D2B-835E-9C75-2088C2E35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DB7040C-3529-0ACF-B44A-467CB79B1895}"/>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5" name="Picture 4" descr="A black screen with red text&#10;&#10;Description automatically generated">
            <a:extLst>
              <a:ext uri="{FF2B5EF4-FFF2-40B4-BE49-F238E27FC236}">
                <a16:creationId xmlns:a16="http://schemas.microsoft.com/office/drawing/2014/main" id="{C1C4BE2F-1BDA-67AD-D266-D19FF79C2E38}"/>
              </a:ext>
            </a:extLst>
          </p:cNvPr>
          <p:cNvPicPr>
            <a:picLocks noChangeAspect="1"/>
          </p:cNvPicPr>
          <p:nvPr userDrawn="1"/>
        </p:nvPicPr>
        <p:blipFill>
          <a:blip r:embed="rId2"/>
          <a:stretch>
            <a:fillRect/>
          </a:stretch>
        </p:blipFill>
        <p:spPr>
          <a:xfrm>
            <a:off x="838200" y="6356350"/>
            <a:ext cx="1837145" cy="364922"/>
          </a:xfrm>
          <a:prstGeom prst="rect">
            <a:avLst/>
          </a:prstGeom>
        </p:spPr>
      </p:pic>
      <p:pic>
        <p:nvPicPr>
          <p:cNvPr id="7" name="Picture 6" descr="A logo with purple letters&#10;&#10;Description automatically generated">
            <a:extLst>
              <a:ext uri="{FF2B5EF4-FFF2-40B4-BE49-F238E27FC236}">
                <a16:creationId xmlns:a16="http://schemas.microsoft.com/office/drawing/2014/main" id="{EDA764CE-8247-7BDB-F9AB-ABBAECE7BB23}"/>
              </a:ext>
            </a:extLst>
          </p:cNvPr>
          <p:cNvPicPr>
            <a:picLocks noChangeAspect="1"/>
          </p:cNvPicPr>
          <p:nvPr userDrawn="1"/>
        </p:nvPicPr>
        <p:blipFill>
          <a:blip r:embed="rId3"/>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127114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2B10-DBA2-ABDA-61E6-F60AE5C5A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FFDDF-C6A6-921B-30BB-F05D99C48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A7FBB-1608-0F3A-5AE6-B490838BA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B7E5E6D-A8CF-7685-E1C7-0862192C130B}"/>
              </a:ext>
            </a:extLst>
          </p:cNvPr>
          <p:cNvSpPr>
            <a:spLocks noGrp="1"/>
          </p:cNvSpPr>
          <p:nvPr>
            <p:ph type="sldNum" sz="quarter" idx="12"/>
          </p:nvPr>
        </p:nvSpPr>
        <p:spPr>
          <a:xfrm>
            <a:off x="11353800" y="6356350"/>
            <a:ext cx="555331" cy="365125"/>
          </a:xfrm>
          <a:prstGeom prst="rect">
            <a:avLst/>
          </a:prstGeom>
        </p:spPr>
        <p:txBody>
          <a:bodyPr/>
          <a:lstStyle>
            <a:lvl1pPr>
              <a:defRPr sz="1400"/>
            </a:lvl1pPr>
          </a:lstStyle>
          <a:p>
            <a:fld id="{44C0E520-CB02-FE44-B9CA-49F8729EC252}" type="slidenum">
              <a:rPr lang="en-US" smtClean="0"/>
              <a:pPr/>
              <a:t>‹#›</a:t>
            </a:fld>
            <a:endParaRPr lang="en-US" dirty="0"/>
          </a:p>
        </p:txBody>
      </p:sp>
      <p:pic>
        <p:nvPicPr>
          <p:cNvPr id="5" name="Picture 4" descr="A black screen with red text&#10;&#10;Description automatically generated">
            <a:extLst>
              <a:ext uri="{FF2B5EF4-FFF2-40B4-BE49-F238E27FC236}">
                <a16:creationId xmlns:a16="http://schemas.microsoft.com/office/drawing/2014/main" id="{8EDBC769-58C7-684E-5F60-C83A5600F58E}"/>
              </a:ext>
            </a:extLst>
          </p:cNvPr>
          <p:cNvPicPr>
            <a:picLocks noChangeAspect="1"/>
          </p:cNvPicPr>
          <p:nvPr userDrawn="1"/>
        </p:nvPicPr>
        <p:blipFill>
          <a:blip r:embed="rId2"/>
          <a:stretch>
            <a:fillRect/>
          </a:stretch>
        </p:blipFill>
        <p:spPr>
          <a:xfrm>
            <a:off x="838200" y="6356350"/>
            <a:ext cx="1837145" cy="364922"/>
          </a:xfrm>
          <a:prstGeom prst="rect">
            <a:avLst/>
          </a:prstGeom>
        </p:spPr>
      </p:pic>
      <p:pic>
        <p:nvPicPr>
          <p:cNvPr id="7" name="Picture 6" descr="A logo with purple letters&#10;&#10;Description automatically generated">
            <a:extLst>
              <a:ext uri="{FF2B5EF4-FFF2-40B4-BE49-F238E27FC236}">
                <a16:creationId xmlns:a16="http://schemas.microsoft.com/office/drawing/2014/main" id="{3F4FA5EE-D75D-F242-7DA4-41E9F6D8E598}"/>
              </a:ext>
            </a:extLst>
          </p:cNvPr>
          <p:cNvPicPr>
            <a:picLocks noChangeAspect="1"/>
          </p:cNvPicPr>
          <p:nvPr userDrawn="1"/>
        </p:nvPicPr>
        <p:blipFill>
          <a:blip r:embed="rId3"/>
          <a:stretch>
            <a:fillRect/>
          </a:stretch>
        </p:blipFill>
        <p:spPr>
          <a:xfrm>
            <a:off x="2675345" y="6333218"/>
            <a:ext cx="1899660" cy="388054"/>
          </a:xfrm>
          <a:prstGeom prst="rect">
            <a:avLst/>
          </a:prstGeom>
        </p:spPr>
      </p:pic>
    </p:spTree>
    <p:extLst>
      <p:ext uri="{BB962C8B-B14F-4D97-AF65-F5344CB8AC3E}">
        <p14:creationId xmlns:p14="http://schemas.microsoft.com/office/powerpoint/2010/main" val="273915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98615-7318-98AB-5F19-113D83E03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142A1-F84F-DB8F-523C-C855F2479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2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cornwall1@newark.rutger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amanda.jaeger@rutgers.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1E6F-66C6-64F7-233D-7F5B6A5EF74D}"/>
              </a:ext>
            </a:extLst>
          </p:cNvPr>
          <p:cNvSpPr>
            <a:spLocks noGrp="1"/>
          </p:cNvSpPr>
          <p:nvPr>
            <p:ph type="ctrTitle"/>
          </p:nvPr>
        </p:nvSpPr>
        <p:spPr/>
        <p:txBody>
          <a:bodyPr>
            <a:normAutofit fontScale="90000"/>
          </a:bodyPr>
          <a:lstStyle/>
          <a:p>
            <a:r>
              <a:rPr lang="en-US" dirty="0"/>
              <a:t>Black Experience with Disability</a:t>
            </a:r>
            <a:br>
              <a:rPr lang="en-US" dirty="0"/>
            </a:br>
            <a:r>
              <a:rPr lang="en-US" sz="4400" dirty="0"/>
              <a:t>A Landscape Analysis of New Jersey</a:t>
            </a:r>
          </a:p>
        </p:txBody>
      </p:sp>
      <p:sp>
        <p:nvSpPr>
          <p:cNvPr id="3" name="Subtitle 2">
            <a:extLst>
              <a:ext uri="{FF2B5EF4-FFF2-40B4-BE49-F238E27FC236}">
                <a16:creationId xmlns:a16="http://schemas.microsoft.com/office/drawing/2014/main" id="{F2D9331D-D134-034E-4278-A3BB9D2FD5E8}"/>
              </a:ext>
            </a:extLst>
          </p:cNvPr>
          <p:cNvSpPr>
            <a:spLocks noGrp="1"/>
          </p:cNvSpPr>
          <p:nvPr>
            <p:ph type="subTitle" idx="1"/>
          </p:nvPr>
        </p:nvSpPr>
        <p:spPr/>
        <p:txBody>
          <a:bodyPr/>
          <a:lstStyle/>
          <a:p>
            <a:r>
              <a:rPr lang="en-US" sz="1800" b="1" dirty="0">
                <a:solidFill>
                  <a:srgbClr val="000000"/>
                </a:solidFill>
                <a:effectLst/>
                <a:latin typeface="+mj-lt"/>
                <a:ea typeface="Aptos" panose="020B0004020202020204" pitchFamily="34" charset="0"/>
                <a:cs typeface="Aptos" panose="020B0004020202020204" pitchFamily="34" charset="0"/>
              </a:rPr>
              <a:t>Amanda Jaeger</a:t>
            </a:r>
            <a:r>
              <a:rPr lang="en-US" sz="1800" b="1" dirty="0">
                <a:solidFill>
                  <a:srgbClr val="000000"/>
                </a:solidFill>
                <a:latin typeface="+mj-lt"/>
                <a:ea typeface="Aptos" panose="020B0004020202020204" pitchFamily="34" charset="0"/>
                <a:cs typeface="Aptos" panose="020B0004020202020204" pitchFamily="34" charset="0"/>
              </a:rPr>
              <a:t>, </a:t>
            </a:r>
            <a:r>
              <a:rPr lang="en-US" sz="1800" b="1" dirty="0">
                <a:solidFill>
                  <a:srgbClr val="000000"/>
                </a:solidFill>
                <a:effectLst/>
                <a:latin typeface="+mj-lt"/>
                <a:ea typeface="Aptos" panose="020B0004020202020204" pitchFamily="34" charset="0"/>
                <a:cs typeface="Aptos" panose="020B0004020202020204" pitchFamily="34" charset="0"/>
              </a:rPr>
              <a:t>Senior Research Analyst</a:t>
            </a:r>
          </a:p>
          <a:p>
            <a:r>
              <a:rPr lang="en-US" sz="1800" b="1" dirty="0">
                <a:solidFill>
                  <a:srgbClr val="000000"/>
                </a:solidFill>
                <a:effectLst/>
                <a:latin typeface="+mj-lt"/>
                <a:ea typeface="Aptos" panose="020B0004020202020204" pitchFamily="34" charset="0"/>
                <a:cs typeface="Aptos" panose="020B0004020202020204" pitchFamily="34" charset="0"/>
              </a:rPr>
              <a:t>Liberating Disability</a:t>
            </a:r>
            <a:endParaRPr lang="en-US" sz="1800" b="1" dirty="0">
              <a:effectLst/>
              <a:latin typeface="+mj-lt"/>
              <a:ea typeface="Aptos" panose="020B0004020202020204" pitchFamily="34" charset="0"/>
              <a:cs typeface="Aptos" panose="020B0004020202020204" pitchFamily="34" charset="0"/>
            </a:endParaRPr>
          </a:p>
          <a:p>
            <a:r>
              <a:rPr lang="en-US" sz="1800" b="1" dirty="0">
                <a:solidFill>
                  <a:srgbClr val="000000"/>
                </a:solidFill>
                <a:effectLst/>
                <a:latin typeface="+mj-lt"/>
                <a:ea typeface="Aptos" panose="020B0004020202020204" pitchFamily="34" charset="0"/>
                <a:cs typeface="Aptos" panose="020B0004020202020204" pitchFamily="34" charset="0"/>
              </a:rPr>
              <a:t>Thursday, October 24, 2024 </a:t>
            </a:r>
            <a:endParaRPr lang="en-US" b="1" dirty="0">
              <a:latin typeface="+mj-lt"/>
            </a:endParaRPr>
          </a:p>
        </p:txBody>
      </p:sp>
    </p:spTree>
    <p:extLst>
      <p:ext uri="{BB962C8B-B14F-4D97-AF65-F5344CB8AC3E}">
        <p14:creationId xmlns:p14="http://schemas.microsoft.com/office/powerpoint/2010/main" val="220283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2D7-0CC8-D381-6FC4-E5E71E06C346}"/>
              </a:ext>
            </a:extLst>
          </p:cNvPr>
          <p:cNvSpPr>
            <a:spLocks noGrp="1"/>
          </p:cNvSpPr>
          <p:nvPr>
            <p:ph type="title"/>
          </p:nvPr>
        </p:nvSpPr>
        <p:spPr/>
        <p:txBody>
          <a:bodyPr/>
          <a:lstStyle/>
          <a:p>
            <a:r>
              <a:rPr lang="en-US" dirty="0"/>
              <a:t>Population Overview Takeaways</a:t>
            </a:r>
          </a:p>
        </p:txBody>
      </p:sp>
      <p:sp>
        <p:nvSpPr>
          <p:cNvPr id="3" name="Content Placeholder 2">
            <a:extLst>
              <a:ext uri="{FF2B5EF4-FFF2-40B4-BE49-F238E27FC236}">
                <a16:creationId xmlns:a16="http://schemas.microsoft.com/office/drawing/2014/main" id="{80606768-366B-496C-5E68-2CEC23FD64C7}"/>
              </a:ext>
            </a:extLst>
          </p:cNvPr>
          <p:cNvSpPr>
            <a:spLocks noGrp="1"/>
          </p:cNvSpPr>
          <p:nvPr>
            <p:ph idx="1"/>
          </p:nvPr>
        </p:nvSpPr>
        <p:spPr/>
        <p:txBody>
          <a:bodyPr/>
          <a:lstStyle/>
          <a:p>
            <a:r>
              <a:rPr lang="en-US" b="1" dirty="0">
                <a:latin typeface="+mj-lt"/>
              </a:rPr>
              <a:t>New Jerseyans with disabilities are not homogenous, and this variation needs to be considered when planning for any policy intervention.</a:t>
            </a:r>
          </a:p>
          <a:p>
            <a:pPr lvl="1"/>
            <a:r>
              <a:rPr lang="en-US" sz="2800" dirty="0">
                <a:latin typeface="+mj-lt"/>
              </a:rPr>
              <a:t>More Black New Jerseyans self-report disabilities than their non-Black peers. </a:t>
            </a:r>
          </a:p>
          <a:p>
            <a:pPr lvl="1"/>
            <a:r>
              <a:rPr lang="en-US" sz="2800" dirty="0">
                <a:latin typeface="+mj-lt"/>
              </a:rPr>
              <a:t>Black New Jerseyans with disabilities experience more cognitive and vision disabilities and fewer hearing disabilities than their non-Black peers with disabilities. </a:t>
            </a:r>
          </a:p>
        </p:txBody>
      </p:sp>
    </p:spTree>
    <p:extLst>
      <p:ext uri="{BB962C8B-B14F-4D97-AF65-F5344CB8AC3E}">
        <p14:creationId xmlns:p14="http://schemas.microsoft.com/office/powerpoint/2010/main" val="186047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686B-2F05-FB5B-1C76-7D9733E68A30}"/>
              </a:ext>
            </a:extLst>
          </p:cNvPr>
          <p:cNvSpPr>
            <a:spLocks noGrp="1"/>
          </p:cNvSpPr>
          <p:nvPr>
            <p:ph type="title"/>
          </p:nvPr>
        </p:nvSpPr>
        <p:spPr/>
        <p:txBody>
          <a:bodyPr/>
          <a:lstStyle/>
          <a:p>
            <a:pPr algn="ctr"/>
            <a:r>
              <a:rPr lang="en-US" dirty="0"/>
              <a:t>Education</a:t>
            </a:r>
          </a:p>
        </p:txBody>
      </p:sp>
      <p:sp>
        <p:nvSpPr>
          <p:cNvPr id="3" name="Text Placeholder 2">
            <a:extLst>
              <a:ext uri="{FF2B5EF4-FFF2-40B4-BE49-F238E27FC236}">
                <a16:creationId xmlns:a16="http://schemas.microsoft.com/office/drawing/2014/main" id="{96ACF1D2-0790-E961-CE83-F015A5D71DB0}"/>
              </a:ext>
            </a:extLst>
          </p:cNvPr>
          <p:cNvSpPr>
            <a:spLocks noGrp="1"/>
          </p:cNvSpPr>
          <p:nvPr>
            <p:ph type="body" idx="1"/>
          </p:nvPr>
        </p:nvSpPr>
        <p:spPr/>
        <p:txBody>
          <a:bodyPr vert="horz" lIns="91440" tIns="45720" rIns="91440" bIns="45720" rtlCol="0" anchor="t">
            <a:normAutofit/>
          </a:bodyPr>
          <a:lstStyle/>
          <a:p>
            <a:pPr algn="ctr"/>
            <a:r>
              <a:rPr lang="en-US" i="1" dirty="0">
                <a:latin typeface="+mj-lt"/>
              </a:rPr>
              <a:t>What are the differential educational experiences – classification, placement, suspensions – for Black students with disabilities? </a:t>
            </a:r>
          </a:p>
          <a:p>
            <a:pPr algn="ctr"/>
            <a:r>
              <a:rPr lang="en-US" i="1" dirty="0">
                <a:latin typeface="+mj-lt"/>
              </a:rPr>
              <a:t>How do outcomes – </a:t>
            </a:r>
            <a:r>
              <a:rPr lang="en-US" i="1">
                <a:latin typeface="+mj-lt"/>
              </a:rPr>
              <a:t>dropout</a:t>
            </a:r>
            <a:r>
              <a:rPr lang="en-US" i="1" dirty="0">
                <a:latin typeface="+mj-lt"/>
              </a:rPr>
              <a:t> rates, degree attainment – differ by race?</a:t>
            </a:r>
          </a:p>
        </p:txBody>
      </p:sp>
    </p:spTree>
    <p:extLst>
      <p:ext uri="{BB962C8B-B14F-4D97-AF65-F5344CB8AC3E}">
        <p14:creationId xmlns:p14="http://schemas.microsoft.com/office/powerpoint/2010/main" val="182374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8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C44FB-6A8B-18A8-2B7C-F9F772067D04}"/>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sz="3000" kern="1200" dirty="0">
                <a:solidFill>
                  <a:srgbClr val="FFFFFF"/>
                </a:solidFill>
                <a:latin typeface="+mj-lt"/>
                <a:ea typeface="+mj-ea"/>
                <a:cs typeface="+mj-cs"/>
              </a:rPr>
              <a:t>Distribution of Total Black Student and Black IDEA Student Enrollment</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2020-2021</a:t>
            </a:r>
          </a:p>
        </p:txBody>
      </p:sp>
      <p:pic>
        <p:nvPicPr>
          <p:cNvPr id="4" name="Content Placeholder 3" descr="A map of the state of new jersey&#10;&#10;Description automatically generated">
            <a:extLst>
              <a:ext uri="{FF2B5EF4-FFF2-40B4-BE49-F238E27FC236}">
                <a16:creationId xmlns:a16="http://schemas.microsoft.com/office/drawing/2014/main" id="{696F52A3-469B-85A4-8CDF-3DBED1EAE9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9352" y="0"/>
            <a:ext cx="8232648" cy="6644640"/>
          </a:xfrm>
          <a:prstGeom prst="rect">
            <a:avLst/>
          </a:prstGeom>
        </p:spPr>
      </p:pic>
      <p:sp>
        <p:nvSpPr>
          <p:cNvPr id="13" name="Circle: Hollow 12">
            <a:extLst>
              <a:ext uri="{FF2B5EF4-FFF2-40B4-BE49-F238E27FC236}">
                <a16:creationId xmlns:a16="http://schemas.microsoft.com/office/drawing/2014/main" id="{39E584E3-33A7-FDD9-16E0-DE47CD8FFEF4}"/>
              </a:ext>
            </a:extLst>
          </p:cNvPr>
          <p:cNvSpPr/>
          <p:nvPr/>
        </p:nvSpPr>
        <p:spPr>
          <a:xfrm>
            <a:off x="10325516" y="2600036"/>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29EE4B60-3304-F0B7-BD2A-A95BC1C06FE5}"/>
              </a:ext>
            </a:extLst>
          </p:cNvPr>
          <p:cNvSpPr/>
          <p:nvPr/>
        </p:nvSpPr>
        <p:spPr>
          <a:xfrm>
            <a:off x="6171599" y="2600036"/>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le: Hollow 14">
            <a:extLst>
              <a:ext uri="{FF2B5EF4-FFF2-40B4-BE49-F238E27FC236}">
                <a16:creationId xmlns:a16="http://schemas.microsoft.com/office/drawing/2014/main" id="{076F0071-B231-EEA8-5C4E-3C9A09F6E820}"/>
              </a:ext>
            </a:extLst>
          </p:cNvPr>
          <p:cNvSpPr/>
          <p:nvPr/>
        </p:nvSpPr>
        <p:spPr>
          <a:xfrm>
            <a:off x="10605654" y="1780309"/>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CC1D286F-93B0-1B51-5FC2-5FF8C7CA0F60}"/>
              </a:ext>
            </a:extLst>
          </p:cNvPr>
          <p:cNvSpPr/>
          <p:nvPr/>
        </p:nvSpPr>
        <p:spPr>
          <a:xfrm>
            <a:off x="6411977" y="1839884"/>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16">
            <a:extLst>
              <a:ext uri="{FF2B5EF4-FFF2-40B4-BE49-F238E27FC236}">
                <a16:creationId xmlns:a16="http://schemas.microsoft.com/office/drawing/2014/main" id="{045B9B17-CE85-26EB-F5CE-B183F4FE045F}"/>
              </a:ext>
            </a:extLst>
          </p:cNvPr>
          <p:cNvSpPr/>
          <p:nvPr/>
        </p:nvSpPr>
        <p:spPr>
          <a:xfrm>
            <a:off x="6696182" y="1946564"/>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17">
            <a:extLst>
              <a:ext uri="{FF2B5EF4-FFF2-40B4-BE49-F238E27FC236}">
                <a16:creationId xmlns:a16="http://schemas.microsoft.com/office/drawing/2014/main" id="{AA1A3411-5FB4-A3A6-AA94-7168B887FA86}"/>
              </a:ext>
            </a:extLst>
          </p:cNvPr>
          <p:cNvSpPr/>
          <p:nvPr/>
        </p:nvSpPr>
        <p:spPr>
          <a:xfrm>
            <a:off x="10884685" y="1905000"/>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A15C869F-5338-C0C5-DD3C-33E272564415}"/>
              </a:ext>
            </a:extLst>
          </p:cNvPr>
          <p:cNvSpPr txBox="1"/>
          <p:nvPr/>
        </p:nvSpPr>
        <p:spPr>
          <a:xfrm>
            <a:off x="3916679" y="6581001"/>
            <a:ext cx="8275321" cy="276999"/>
          </a:xfrm>
          <a:prstGeom prst="rect">
            <a:avLst/>
          </a:prstGeom>
          <a:noFill/>
        </p:spPr>
        <p:txBody>
          <a:bodyPr wrap="square">
            <a:spAutoFit/>
          </a:bodyPr>
          <a:lstStyle/>
          <a:p>
            <a:pPr algn="ctr"/>
            <a:r>
              <a:rPr lang="en-US" sz="1200" b="1" dirty="0">
                <a:latin typeface="+mj-lt"/>
                <a:ea typeface="+mn-lt"/>
                <a:cs typeface="+mn-lt"/>
              </a:rPr>
              <a:t>Source: Cornwall Center calculations using the Civil Rights Data Collection, 2020-2021. </a:t>
            </a:r>
          </a:p>
        </p:txBody>
      </p:sp>
      <p:sp>
        <p:nvSpPr>
          <p:cNvPr id="20" name="TextBox 19">
            <a:extLst>
              <a:ext uri="{FF2B5EF4-FFF2-40B4-BE49-F238E27FC236}">
                <a16:creationId xmlns:a16="http://schemas.microsoft.com/office/drawing/2014/main" id="{F2DB45F1-C26F-02C7-E2BB-6FAEEF44DB6F}"/>
              </a:ext>
            </a:extLst>
          </p:cNvPr>
          <p:cNvSpPr txBox="1"/>
          <p:nvPr/>
        </p:nvSpPr>
        <p:spPr>
          <a:xfrm>
            <a:off x="1" y="3342697"/>
            <a:ext cx="406999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There has been </a:t>
            </a:r>
            <a:r>
              <a:rPr lang="en-US" sz="1600" b="1" dirty="0">
                <a:latin typeface="+mj-lt"/>
              </a:rPr>
              <a:t>statewide progress </a:t>
            </a:r>
            <a:r>
              <a:rPr lang="en-US" sz="1600" dirty="0">
                <a:latin typeface="+mj-lt"/>
              </a:rPr>
              <a:t>in </a:t>
            </a:r>
            <a:r>
              <a:rPr lang="en-US" sz="1600" b="1" dirty="0">
                <a:latin typeface="+mj-lt"/>
              </a:rPr>
              <a:t>reducing IDEA and 504 disproportionalities for Black students</a:t>
            </a:r>
            <a:r>
              <a:rPr lang="en-US" sz="1600" dirty="0">
                <a:latin typeface="+mj-lt"/>
              </a:rPr>
              <a:t>.</a:t>
            </a:r>
          </a:p>
          <a:p>
            <a:pPr marL="742950" lvl="1" indent="-285750">
              <a:buFont typeface="Arial" panose="020B0604020202020204" pitchFamily="34" charset="0"/>
              <a:buChar char="•"/>
            </a:pPr>
            <a:r>
              <a:rPr lang="en-US" sz="1600" dirty="0">
                <a:latin typeface="+mj-lt"/>
              </a:rPr>
              <a:t>2011-2012: </a:t>
            </a:r>
          </a:p>
          <a:p>
            <a:pPr marL="1200150" lvl="2" indent="-285750">
              <a:buFont typeface="Arial" panose="020B0604020202020204" pitchFamily="34" charset="0"/>
              <a:buChar char="•"/>
            </a:pPr>
            <a:r>
              <a:rPr lang="en-US" sz="1600" dirty="0">
                <a:latin typeface="+mj-lt"/>
              </a:rPr>
              <a:t>Overall enrollment: 16%</a:t>
            </a:r>
          </a:p>
          <a:p>
            <a:pPr marL="1200150" lvl="2" indent="-285750">
              <a:buFont typeface="Arial" panose="020B0604020202020204" pitchFamily="34" charset="0"/>
              <a:buChar char="•"/>
            </a:pPr>
            <a:r>
              <a:rPr lang="en-US" sz="1600" dirty="0">
                <a:latin typeface="+mj-lt"/>
              </a:rPr>
              <a:t>IDEA &amp; 504 enrollment: 19%</a:t>
            </a:r>
          </a:p>
          <a:p>
            <a:pPr marL="742950" lvl="1" indent="-285750">
              <a:buFont typeface="Arial" panose="020B0604020202020204" pitchFamily="34" charset="0"/>
              <a:buChar char="•"/>
            </a:pPr>
            <a:r>
              <a:rPr lang="en-US" sz="1600" dirty="0">
                <a:latin typeface="+mj-lt"/>
              </a:rPr>
              <a:t>2020-2021: </a:t>
            </a:r>
          </a:p>
          <a:p>
            <a:pPr marL="1200150" lvl="2" indent="-285750">
              <a:buFont typeface="Arial" panose="020B0604020202020204" pitchFamily="34" charset="0"/>
              <a:buChar char="•"/>
            </a:pPr>
            <a:r>
              <a:rPr lang="en-US" sz="1600" dirty="0">
                <a:latin typeface="+mj-lt"/>
              </a:rPr>
              <a:t>Overall enrollment: 15%</a:t>
            </a:r>
          </a:p>
          <a:p>
            <a:pPr marL="1200150" lvl="2" indent="-285750">
              <a:buFont typeface="Arial" panose="020B0604020202020204" pitchFamily="34" charset="0"/>
              <a:buChar char="•"/>
            </a:pPr>
            <a:r>
              <a:rPr lang="en-US" sz="1600" dirty="0">
                <a:latin typeface="+mj-lt"/>
              </a:rPr>
              <a:t>IDEA &amp; 504 enrollment: 15%</a:t>
            </a:r>
          </a:p>
        </p:txBody>
      </p:sp>
      <p:sp>
        <p:nvSpPr>
          <p:cNvPr id="21" name="TextBox 20">
            <a:extLst>
              <a:ext uri="{FF2B5EF4-FFF2-40B4-BE49-F238E27FC236}">
                <a16:creationId xmlns:a16="http://schemas.microsoft.com/office/drawing/2014/main" id="{B831C650-F66A-ACA6-60C3-416ED1CE057F}"/>
              </a:ext>
            </a:extLst>
          </p:cNvPr>
          <p:cNvSpPr txBox="1"/>
          <p:nvPr/>
        </p:nvSpPr>
        <p:spPr>
          <a:xfrm>
            <a:off x="1" y="5651021"/>
            <a:ext cx="334651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Some </a:t>
            </a:r>
            <a:r>
              <a:rPr lang="en-US" sz="1600" b="1" dirty="0">
                <a:latin typeface="+mj-lt"/>
              </a:rPr>
              <a:t>IDEA disproportionalities still vary </a:t>
            </a:r>
            <a:r>
              <a:rPr lang="en-US" sz="1600" dirty="0">
                <a:latin typeface="+mj-lt"/>
              </a:rPr>
              <a:t>by </a:t>
            </a:r>
            <a:r>
              <a:rPr lang="en-US" sz="1600" b="1" dirty="0">
                <a:latin typeface="+mj-lt"/>
              </a:rPr>
              <a:t>county</a:t>
            </a:r>
            <a:r>
              <a:rPr lang="en-US" sz="1600" dirty="0">
                <a:latin typeface="+mj-lt"/>
              </a:rPr>
              <a:t>. </a:t>
            </a:r>
          </a:p>
        </p:txBody>
      </p:sp>
    </p:spTree>
    <p:extLst>
      <p:ext uri="{BB962C8B-B14F-4D97-AF65-F5344CB8AC3E}">
        <p14:creationId xmlns:p14="http://schemas.microsoft.com/office/powerpoint/2010/main" val="25090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76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1D055-73B3-DA25-7D91-D40CF0CC6B9E}"/>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sz="3000" kern="1200" dirty="0">
                <a:solidFill>
                  <a:srgbClr val="FFFFFF"/>
                </a:solidFill>
                <a:latin typeface="+mj-lt"/>
                <a:ea typeface="+mj-ea"/>
                <a:cs typeface="+mj-cs"/>
              </a:rPr>
              <a:t>Placement in a Regular Classroom for Less than 40% of Day </a:t>
            </a:r>
            <a:br>
              <a:rPr lang="en-US" sz="2200" kern="1200" dirty="0">
                <a:solidFill>
                  <a:srgbClr val="FFFFFF"/>
                </a:solidFill>
                <a:latin typeface="+mj-lt"/>
                <a:ea typeface="+mj-ea"/>
                <a:cs typeface="+mj-cs"/>
              </a:rPr>
            </a:br>
            <a:r>
              <a:rPr lang="en-US" sz="2000" kern="1200" dirty="0">
                <a:solidFill>
                  <a:srgbClr val="FFFFFF"/>
                </a:solidFill>
                <a:latin typeface="+mj-lt"/>
                <a:ea typeface="+mj-ea"/>
                <a:cs typeface="+mj-cs"/>
              </a:rPr>
              <a:t>Of IDEA </a:t>
            </a:r>
            <a:r>
              <a:rPr lang="en-US" sz="2000" dirty="0">
                <a:solidFill>
                  <a:srgbClr val="FFFFFF"/>
                </a:solidFill>
              </a:rPr>
              <a:t>S</a:t>
            </a:r>
            <a:r>
              <a:rPr lang="en-US" sz="2000" kern="1200" dirty="0">
                <a:solidFill>
                  <a:srgbClr val="FFFFFF"/>
                </a:solidFill>
                <a:latin typeface="+mj-lt"/>
                <a:ea typeface="+mj-ea"/>
                <a:cs typeface="+mj-cs"/>
              </a:rPr>
              <a:t>tudent Placements within Race and County</a:t>
            </a:r>
            <a:br>
              <a:rPr lang="en-US" sz="2000" dirty="0">
                <a:solidFill>
                  <a:srgbClr val="FFFFFF"/>
                </a:solidFill>
              </a:rPr>
            </a:br>
            <a:r>
              <a:rPr lang="en-US" sz="2000" dirty="0">
                <a:solidFill>
                  <a:srgbClr val="FFFFFF"/>
                </a:solidFill>
              </a:rPr>
              <a:t>October 2022</a:t>
            </a:r>
            <a:endParaRPr lang="en-US" sz="20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7B065B4B-321D-F436-5948-88CED99FDED4}"/>
              </a:ext>
            </a:extLst>
          </p:cNvPr>
          <p:cNvPicPr>
            <a:picLocks noGrp="1" noChangeAspect="1"/>
          </p:cNvPicPr>
          <p:nvPr>
            <p:ph idx="1"/>
          </p:nvPr>
        </p:nvPicPr>
        <p:blipFill>
          <a:blip r:embed="rId3"/>
          <a:srcRect/>
          <a:stretch/>
        </p:blipFill>
        <p:spPr>
          <a:xfrm>
            <a:off x="3916679" y="0"/>
            <a:ext cx="8275321" cy="6570482"/>
          </a:xfrm>
          <a:prstGeom prst="rect">
            <a:avLst/>
          </a:prstGeom>
        </p:spPr>
      </p:pic>
      <p:sp>
        <p:nvSpPr>
          <p:cNvPr id="3" name="TextBox 2">
            <a:extLst>
              <a:ext uri="{FF2B5EF4-FFF2-40B4-BE49-F238E27FC236}">
                <a16:creationId xmlns:a16="http://schemas.microsoft.com/office/drawing/2014/main" id="{57198A5F-C304-F43F-7593-500935909DE6}"/>
              </a:ext>
            </a:extLst>
          </p:cNvPr>
          <p:cNvSpPr txBox="1"/>
          <p:nvPr/>
        </p:nvSpPr>
        <p:spPr>
          <a:xfrm>
            <a:off x="3916679" y="6396335"/>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the New Jersey Department of Education IDEA Public 618 Data, October 2022 Placement Data.</a:t>
            </a:r>
          </a:p>
        </p:txBody>
      </p:sp>
      <p:sp>
        <p:nvSpPr>
          <p:cNvPr id="5" name="Circle: Hollow 4">
            <a:extLst>
              <a:ext uri="{FF2B5EF4-FFF2-40B4-BE49-F238E27FC236}">
                <a16:creationId xmlns:a16="http://schemas.microsoft.com/office/drawing/2014/main" id="{8AFDAF68-45F7-EE0D-C26A-192DFB44DD4D}"/>
              </a:ext>
            </a:extLst>
          </p:cNvPr>
          <p:cNvSpPr/>
          <p:nvPr/>
        </p:nvSpPr>
        <p:spPr>
          <a:xfrm>
            <a:off x="4592604" y="4102317"/>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ircle: Hollow 5">
            <a:extLst>
              <a:ext uri="{FF2B5EF4-FFF2-40B4-BE49-F238E27FC236}">
                <a16:creationId xmlns:a16="http://schemas.microsoft.com/office/drawing/2014/main" id="{710405B9-641E-70EB-3B79-7C50B440B550}"/>
              </a:ext>
            </a:extLst>
          </p:cNvPr>
          <p:cNvSpPr/>
          <p:nvPr/>
        </p:nvSpPr>
        <p:spPr>
          <a:xfrm>
            <a:off x="8647701" y="4102317"/>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CA85413B-1CAC-380A-0F04-45677361655C}"/>
              </a:ext>
            </a:extLst>
          </p:cNvPr>
          <p:cNvSpPr/>
          <p:nvPr/>
        </p:nvSpPr>
        <p:spPr>
          <a:xfrm>
            <a:off x="5655939" y="2773218"/>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4800946E-3357-E1E6-EE2B-B39D243A9585}"/>
              </a:ext>
            </a:extLst>
          </p:cNvPr>
          <p:cNvSpPr/>
          <p:nvPr/>
        </p:nvSpPr>
        <p:spPr>
          <a:xfrm>
            <a:off x="9760064" y="2773218"/>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071C5AA-C69B-276A-B34D-1AA493F6C25A}"/>
              </a:ext>
            </a:extLst>
          </p:cNvPr>
          <p:cNvSpPr txBox="1"/>
          <p:nvPr/>
        </p:nvSpPr>
        <p:spPr>
          <a:xfrm>
            <a:off x="638175" y="3571588"/>
            <a:ext cx="335229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Black IDEA students are disproportionately placed in more restrictive classroom environments</a:t>
            </a:r>
            <a:r>
              <a:rPr lang="en-US" dirty="0">
                <a:latin typeface="+mj-lt"/>
              </a:rPr>
              <a:t> than White students, with </a:t>
            </a:r>
            <a:r>
              <a:rPr lang="en-US" b="1" dirty="0">
                <a:latin typeface="+mj-lt"/>
              </a:rPr>
              <a:t>sizable gaps across counties</a:t>
            </a:r>
            <a:r>
              <a:rPr lang="en-US" dirty="0">
                <a:latin typeface="+mj-lt"/>
              </a:rPr>
              <a:t>. </a:t>
            </a:r>
          </a:p>
        </p:txBody>
      </p:sp>
    </p:spTree>
    <p:extLst>
      <p:ext uri="{BB962C8B-B14F-4D97-AF65-F5344CB8AC3E}">
        <p14:creationId xmlns:p14="http://schemas.microsoft.com/office/powerpoint/2010/main" val="3108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A5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0D188-94CB-751A-FD31-BC2454B538E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Of All Disciplinary Actions, Share of Suspension Types </a:t>
            </a:r>
            <a:br>
              <a:rPr lang="en-US" sz="2700" kern="1200" dirty="0">
                <a:solidFill>
                  <a:srgbClr val="FFFFFF"/>
                </a:solidFill>
                <a:latin typeface="+mj-lt"/>
                <a:ea typeface="+mj-ea"/>
                <a:cs typeface="+mj-cs"/>
              </a:rPr>
            </a:br>
            <a:r>
              <a:rPr lang="en-US" sz="2000" kern="1200" dirty="0">
                <a:solidFill>
                  <a:srgbClr val="FFFFFF"/>
                </a:solidFill>
                <a:latin typeface="+mj-lt"/>
                <a:ea typeface="+mj-ea"/>
                <a:cs typeface="+mj-cs"/>
              </a:rPr>
              <a:t>Black IDEA Students</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2017-2018 </a:t>
            </a:r>
          </a:p>
        </p:txBody>
      </p:sp>
      <p:pic>
        <p:nvPicPr>
          <p:cNvPr id="5" name="Content Placeholder 4">
            <a:extLst>
              <a:ext uri="{FF2B5EF4-FFF2-40B4-BE49-F238E27FC236}">
                <a16:creationId xmlns:a16="http://schemas.microsoft.com/office/drawing/2014/main" id="{DC080B11-F673-C736-3916-8D7F2004F322}"/>
              </a:ext>
            </a:extLst>
          </p:cNvPr>
          <p:cNvPicPr>
            <a:picLocks noGrp="1" noChangeAspect="1"/>
          </p:cNvPicPr>
          <p:nvPr>
            <p:ph idx="1"/>
          </p:nvPr>
        </p:nvPicPr>
        <p:blipFill>
          <a:blip r:embed="rId3"/>
          <a:srcRect/>
          <a:stretch/>
        </p:blipFill>
        <p:spPr>
          <a:xfrm>
            <a:off x="3968685" y="-1"/>
            <a:ext cx="8223315" cy="6644639"/>
          </a:xfrm>
          <a:prstGeom prst="rect">
            <a:avLst/>
          </a:prstGeom>
        </p:spPr>
      </p:pic>
      <p:sp>
        <p:nvSpPr>
          <p:cNvPr id="6" name="TextBox 5">
            <a:extLst>
              <a:ext uri="{FF2B5EF4-FFF2-40B4-BE49-F238E27FC236}">
                <a16:creationId xmlns:a16="http://schemas.microsoft.com/office/drawing/2014/main" id="{C4802479-1456-8D2B-934C-24A41FBAC62E}"/>
              </a:ext>
            </a:extLst>
          </p:cNvPr>
          <p:cNvSpPr txBox="1"/>
          <p:nvPr/>
        </p:nvSpPr>
        <p:spPr>
          <a:xfrm>
            <a:off x="638175" y="3429000"/>
            <a:ext cx="335229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There is </a:t>
            </a:r>
            <a:r>
              <a:rPr lang="en-US" b="1" dirty="0">
                <a:latin typeface="+mj-lt"/>
              </a:rPr>
              <a:t>variation in suspension application</a:t>
            </a:r>
            <a:r>
              <a:rPr lang="en-US" dirty="0">
                <a:latin typeface="+mj-lt"/>
              </a:rPr>
              <a:t> by state region and county.</a:t>
            </a:r>
          </a:p>
        </p:txBody>
      </p:sp>
      <p:sp>
        <p:nvSpPr>
          <p:cNvPr id="8" name="TextBox 7">
            <a:extLst>
              <a:ext uri="{FF2B5EF4-FFF2-40B4-BE49-F238E27FC236}">
                <a16:creationId xmlns:a16="http://schemas.microsoft.com/office/drawing/2014/main" id="{CF6CC1FA-CED8-7ACE-B3D6-AA4D7D1C3F22}"/>
              </a:ext>
            </a:extLst>
          </p:cNvPr>
          <p:cNvSpPr txBox="1"/>
          <p:nvPr/>
        </p:nvSpPr>
        <p:spPr>
          <a:xfrm>
            <a:off x="627282" y="4230050"/>
            <a:ext cx="3352296"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Suspensions given to Black IDEA students tend to be more severe and/or exclusionary.</a:t>
            </a:r>
          </a:p>
        </p:txBody>
      </p:sp>
      <p:sp>
        <p:nvSpPr>
          <p:cNvPr id="9" name="TextBox 8">
            <a:extLst>
              <a:ext uri="{FF2B5EF4-FFF2-40B4-BE49-F238E27FC236}">
                <a16:creationId xmlns:a16="http://schemas.microsoft.com/office/drawing/2014/main" id="{F2B8D0AF-19F2-F8DD-F604-7019F6A73BFF}"/>
              </a:ext>
            </a:extLst>
          </p:cNvPr>
          <p:cNvSpPr txBox="1"/>
          <p:nvPr/>
        </p:nvSpPr>
        <p:spPr>
          <a:xfrm>
            <a:off x="616389" y="5041287"/>
            <a:ext cx="3352296"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In some counties, more than 50% of disciplinary actions for Black IDEA students were two or more out-of-school suspensions. </a:t>
            </a:r>
          </a:p>
        </p:txBody>
      </p:sp>
      <p:sp>
        <p:nvSpPr>
          <p:cNvPr id="11" name="Frame 10">
            <a:extLst>
              <a:ext uri="{FF2B5EF4-FFF2-40B4-BE49-F238E27FC236}">
                <a16:creationId xmlns:a16="http://schemas.microsoft.com/office/drawing/2014/main" id="{F70DEC9A-482F-EC80-E450-EA935625F5F8}"/>
              </a:ext>
            </a:extLst>
          </p:cNvPr>
          <p:cNvSpPr/>
          <p:nvPr/>
        </p:nvSpPr>
        <p:spPr>
          <a:xfrm>
            <a:off x="4086225" y="1079484"/>
            <a:ext cx="7989511" cy="1852253"/>
          </a:xfrm>
          <a:prstGeom prst="frame">
            <a:avLst>
              <a:gd name="adj1" fmla="val 3176"/>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7233E70C-05F4-EDCD-B5FC-50B539B7D19B}"/>
              </a:ext>
            </a:extLst>
          </p:cNvPr>
          <p:cNvSpPr/>
          <p:nvPr/>
        </p:nvSpPr>
        <p:spPr>
          <a:xfrm>
            <a:off x="4072956" y="3701707"/>
            <a:ext cx="7989511" cy="1852253"/>
          </a:xfrm>
          <a:prstGeom prst="frame">
            <a:avLst>
              <a:gd name="adj1" fmla="val 3176"/>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6149DFC0-C05B-4D05-A473-0D3AC9445B63}"/>
              </a:ext>
            </a:extLst>
          </p:cNvPr>
          <p:cNvSpPr/>
          <p:nvPr/>
        </p:nvSpPr>
        <p:spPr>
          <a:xfrm>
            <a:off x="10397621" y="2988831"/>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05FDBB0E-20FC-C29F-D844-038D8C33C9DA}"/>
              </a:ext>
            </a:extLst>
          </p:cNvPr>
          <p:cNvSpPr/>
          <p:nvPr/>
        </p:nvSpPr>
        <p:spPr>
          <a:xfrm>
            <a:off x="10161952" y="3534170"/>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231B56FA-E912-2B6F-0F82-2246A9B570B1}"/>
              </a:ext>
            </a:extLst>
          </p:cNvPr>
          <p:cNvSpPr/>
          <p:nvPr/>
        </p:nvSpPr>
        <p:spPr>
          <a:xfrm>
            <a:off x="10979727" y="2214419"/>
            <a:ext cx="748146" cy="655782"/>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AA560030-BE15-3348-8301-ECF69E394728}"/>
              </a:ext>
            </a:extLst>
          </p:cNvPr>
          <p:cNvSpPr txBox="1"/>
          <p:nvPr/>
        </p:nvSpPr>
        <p:spPr>
          <a:xfrm>
            <a:off x="3916679" y="6581001"/>
            <a:ext cx="8275321" cy="276999"/>
          </a:xfrm>
          <a:prstGeom prst="rect">
            <a:avLst/>
          </a:prstGeom>
          <a:noFill/>
        </p:spPr>
        <p:txBody>
          <a:bodyPr wrap="square">
            <a:spAutoFit/>
          </a:bodyPr>
          <a:lstStyle/>
          <a:p>
            <a:pPr algn="ctr"/>
            <a:r>
              <a:rPr lang="en-US" sz="1200" b="1" dirty="0">
                <a:latin typeface="+mj-lt"/>
                <a:ea typeface="+mn-lt"/>
                <a:cs typeface="+mn-lt"/>
              </a:rPr>
              <a:t>Source: Cornwall Center calculations using the Civil Rights Data Collection, 2017-2018. </a:t>
            </a:r>
          </a:p>
        </p:txBody>
      </p:sp>
    </p:spTree>
    <p:extLst>
      <p:ext uri="{BB962C8B-B14F-4D97-AF65-F5344CB8AC3E}">
        <p14:creationId xmlns:p14="http://schemas.microsoft.com/office/powerpoint/2010/main" val="42277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animBg="1"/>
      <p:bldP spid="11" grpId="1" animBg="1"/>
      <p:bldP spid="12" grpId="0" animBg="1"/>
      <p:bldP spid="12" grpId="1"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E04F8-D4A4-1B42-7346-83156970E26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Share of IDEA Student Exits and Dropouts</a:t>
            </a:r>
            <a:br>
              <a:rPr lang="en-US" sz="1800" dirty="0">
                <a:solidFill>
                  <a:srgbClr val="FFFFFF"/>
                </a:solidFill>
              </a:rPr>
            </a:br>
            <a:r>
              <a:rPr lang="en-US" sz="1800" kern="1200" dirty="0">
                <a:solidFill>
                  <a:srgbClr val="FFFFFF"/>
                </a:solidFill>
              </a:rPr>
              <a:t>2017-2018 to 2021-2022 New Jersey</a:t>
            </a:r>
          </a:p>
        </p:txBody>
      </p:sp>
      <p:pic>
        <p:nvPicPr>
          <p:cNvPr id="4" name="Content Placeholder 3" descr="A graph of a number of people&#10;&#10;Description automatically generated with medium confidence">
            <a:extLst>
              <a:ext uri="{FF2B5EF4-FFF2-40B4-BE49-F238E27FC236}">
                <a16:creationId xmlns:a16="http://schemas.microsoft.com/office/drawing/2014/main" id="{3F3DB062-E4A8-450F-38C2-B25EDDA947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7640" y="0"/>
            <a:ext cx="8214360" cy="6620256"/>
          </a:xfrm>
          <a:prstGeom prst="rect">
            <a:avLst/>
          </a:prstGeom>
        </p:spPr>
      </p:pic>
      <p:sp>
        <p:nvSpPr>
          <p:cNvPr id="5" name="Arrow: Right 4">
            <a:extLst>
              <a:ext uri="{FF2B5EF4-FFF2-40B4-BE49-F238E27FC236}">
                <a16:creationId xmlns:a16="http://schemas.microsoft.com/office/drawing/2014/main" id="{F9E42AA4-30CD-5C63-28D3-1CA2DC4793D9}"/>
              </a:ext>
            </a:extLst>
          </p:cNvPr>
          <p:cNvSpPr/>
          <p:nvPr/>
        </p:nvSpPr>
        <p:spPr>
          <a:xfrm rot="16200000">
            <a:off x="4619135" y="1928274"/>
            <a:ext cx="348792" cy="21681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980B40-0D9E-9FA2-2296-F56B757802C8}"/>
              </a:ext>
            </a:extLst>
          </p:cNvPr>
          <p:cNvSpPr txBox="1"/>
          <p:nvPr/>
        </p:nvSpPr>
        <p:spPr>
          <a:xfrm>
            <a:off x="5071618" y="1841746"/>
            <a:ext cx="6928703" cy="646331"/>
          </a:xfrm>
          <a:prstGeom prst="rect">
            <a:avLst/>
          </a:prstGeom>
          <a:noFill/>
        </p:spPr>
        <p:txBody>
          <a:bodyPr wrap="square" rtlCol="0">
            <a:spAutoFit/>
          </a:bodyPr>
          <a:lstStyle/>
          <a:p>
            <a:r>
              <a:rPr lang="en-US" dirty="0">
                <a:latin typeface="+mj-lt"/>
              </a:rPr>
              <a:t>Of all IDEA students who </a:t>
            </a:r>
            <a:r>
              <a:rPr lang="en-US" b="1" dirty="0">
                <a:latin typeface="+mj-lt"/>
              </a:rPr>
              <a:t>leave for any reason</a:t>
            </a:r>
            <a:r>
              <a:rPr lang="en-US" dirty="0">
                <a:latin typeface="+mj-lt"/>
              </a:rPr>
              <a:t>, the proportion who are Black.</a:t>
            </a:r>
          </a:p>
        </p:txBody>
      </p:sp>
      <p:sp>
        <p:nvSpPr>
          <p:cNvPr id="7" name="Arrow: Right 6">
            <a:extLst>
              <a:ext uri="{FF2B5EF4-FFF2-40B4-BE49-F238E27FC236}">
                <a16:creationId xmlns:a16="http://schemas.microsoft.com/office/drawing/2014/main" id="{559CC3F2-27F1-DFF1-1099-B7F3E4FB55CF}"/>
              </a:ext>
            </a:extLst>
          </p:cNvPr>
          <p:cNvSpPr/>
          <p:nvPr/>
        </p:nvSpPr>
        <p:spPr>
          <a:xfrm rot="5400000">
            <a:off x="4619135" y="909933"/>
            <a:ext cx="348792" cy="21681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3210F9-83A2-F304-57B8-ED071326EF52}"/>
              </a:ext>
            </a:extLst>
          </p:cNvPr>
          <p:cNvSpPr txBox="1"/>
          <p:nvPr/>
        </p:nvSpPr>
        <p:spPr>
          <a:xfrm>
            <a:off x="5071620" y="833675"/>
            <a:ext cx="6482205" cy="369332"/>
          </a:xfrm>
          <a:prstGeom prst="rect">
            <a:avLst/>
          </a:prstGeom>
          <a:noFill/>
        </p:spPr>
        <p:txBody>
          <a:bodyPr wrap="square" rtlCol="0">
            <a:spAutoFit/>
          </a:bodyPr>
          <a:lstStyle/>
          <a:p>
            <a:r>
              <a:rPr lang="en-US" dirty="0">
                <a:latin typeface="+mj-lt"/>
              </a:rPr>
              <a:t>Of all IDEA students who </a:t>
            </a:r>
            <a:r>
              <a:rPr lang="en-US" b="1" dirty="0">
                <a:latin typeface="+mj-lt"/>
              </a:rPr>
              <a:t>drop out</a:t>
            </a:r>
            <a:r>
              <a:rPr lang="en-US" dirty="0">
                <a:latin typeface="+mj-lt"/>
              </a:rPr>
              <a:t>, the proportion who are Black.</a:t>
            </a:r>
          </a:p>
        </p:txBody>
      </p:sp>
      <p:sp>
        <p:nvSpPr>
          <p:cNvPr id="10" name="TextBox 9">
            <a:extLst>
              <a:ext uri="{FF2B5EF4-FFF2-40B4-BE49-F238E27FC236}">
                <a16:creationId xmlns:a16="http://schemas.microsoft.com/office/drawing/2014/main" id="{CF92AF25-B2AE-CE47-ACE0-D3F341EA12F7}"/>
              </a:ext>
            </a:extLst>
          </p:cNvPr>
          <p:cNvSpPr txBox="1"/>
          <p:nvPr/>
        </p:nvSpPr>
        <p:spPr>
          <a:xfrm>
            <a:off x="638174" y="4410573"/>
            <a:ext cx="3040207"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When the blue line is higher than the orange line, students dropped out disproportionately more than they left for any reason. </a:t>
            </a:r>
          </a:p>
        </p:txBody>
      </p:sp>
      <p:sp>
        <p:nvSpPr>
          <p:cNvPr id="11" name="TextBox 10">
            <a:extLst>
              <a:ext uri="{FF2B5EF4-FFF2-40B4-BE49-F238E27FC236}">
                <a16:creationId xmlns:a16="http://schemas.microsoft.com/office/drawing/2014/main" id="{5F2C1A56-99C9-DE4F-EEFE-601A62B1E9EA}"/>
              </a:ext>
            </a:extLst>
          </p:cNvPr>
          <p:cNvSpPr txBox="1"/>
          <p:nvPr/>
        </p:nvSpPr>
        <p:spPr>
          <a:xfrm>
            <a:off x="638175" y="3310128"/>
            <a:ext cx="304020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Black IDEA students disproportionately drop out more often</a:t>
            </a:r>
            <a:r>
              <a:rPr lang="en-US" dirty="0">
                <a:latin typeface="+mj-lt"/>
              </a:rPr>
              <a:t> than their White peers.</a:t>
            </a:r>
          </a:p>
        </p:txBody>
      </p:sp>
      <p:sp>
        <p:nvSpPr>
          <p:cNvPr id="12" name="TextBox 11">
            <a:extLst>
              <a:ext uri="{FF2B5EF4-FFF2-40B4-BE49-F238E27FC236}">
                <a16:creationId xmlns:a16="http://schemas.microsoft.com/office/drawing/2014/main" id="{828743E0-4149-A4C5-2B65-D64262D1CB96}"/>
              </a:ext>
            </a:extLst>
          </p:cNvPr>
          <p:cNvSpPr txBox="1"/>
          <p:nvPr/>
        </p:nvSpPr>
        <p:spPr>
          <a:xfrm>
            <a:off x="3916679" y="6471273"/>
            <a:ext cx="8275321" cy="276999"/>
          </a:xfrm>
          <a:prstGeom prst="rect">
            <a:avLst/>
          </a:prstGeom>
          <a:noFill/>
        </p:spPr>
        <p:txBody>
          <a:bodyPr wrap="square">
            <a:spAutoFit/>
          </a:bodyPr>
          <a:lstStyle/>
          <a:p>
            <a:pPr algn="ctr"/>
            <a:r>
              <a:rPr lang="en-US" sz="1200" b="1" dirty="0">
                <a:latin typeface="+mj-lt"/>
                <a:ea typeface="+mn-lt"/>
                <a:cs typeface="+mn-lt"/>
              </a:rPr>
              <a:t>Source: Cornwall Center calculations using the New Jersey Department of Education IDEA Public 618 Data, 2018 to 2022 Exiting Data.</a:t>
            </a:r>
          </a:p>
        </p:txBody>
      </p:sp>
    </p:spTree>
    <p:extLst>
      <p:ext uri="{BB962C8B-B14F-4D97-AF65-F5344CB8AC3E}">
        <p14:creationId xmlns:p14="http://schemas.microsoft.com/office/powerpoint/2010/main" val="1923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65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BDBF5-FBCF-1545-E1D6-928AB25C1C0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School Enrollment</a:t>
            </a:r>
            <a:br>
              <a:rPr lang="en-US" sz="2200" kern="1200" dirty="0">
                <a:solidFill>
                  <a:srgbClr val="FFFFFF"/>
                </a:solidFill>
                <a:latin typeface="+mj-lt"/>
                <a:ea typeface="+mj-ea"/>
                <a:cs typeface="+mj-cs"/>
              </a:rPr>
            </a:br>
            <a:r>
              <a:rPr lang="en-US" sz="1800" kern="1200" dirty="0">
                <a:solidFill>
                  <a:srgbClr val="FFFFFF"/>
                </a:solidFill>
                <a:latin typeface="+mj-lt"/>
                <a:ea typeface="+mj-ea"/>
                <a:cs typeface="+mj-cs"/>
              </a:rPr>
              <a:t>Youth Ages 18 to 24</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New Jersey</a:t>
            </a:r>
          </a:p>
        </p:txBody>
      </p:sp>
      <p:pic>
        <p:nvPicPr>
          <p:cNvPr id="4" name="Content Placeholder 3" descr="A screenshot of a graph&#10;&#10;Description automatically generated">
            <a:extLst>
              <a:ext uri="{FF2B5EF4-FFF2-40B4-BE49-F238E27FC236}">
                <a16:creationId xmlns:a16="http://schemas.microsoft.com/office/drawing/2014/main" id="{898DE3BB-289D-5730-5C71-382D3A187A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886199" y="1926147"/>
            <a:ext cx="8298007" cy="2948558"/>
          </a:xfrm>
          <a:prstGeom prst="rect">
            <a:avLst/>
          </a:prstGeom>
          <a:noFill/>
        </p:spPr>
      </p:pic>
      <p:sp>
        <p:nvSpPr>
          <p:cNvPr id="3" name="TextBox 2">
            <a:extLst>
              <a:ext uri="{FF2B5EF4-FFF2-40B4-BE49-F238E27FC236}">
                <a16:creationId xmlns:a16="http://schemas.microsoft.com/office/drawing/2014/main" id="{CD012EF9-66DD-2620-536B-E3E137256073}"/>
              </a:ext>
            </a:extLst>
          </p:cNvPr>
          <p:cNvSpPr txBox="1"/>
          <p:nvPr/>
        </p:nvSpPr>
        <p:spPr>
          <a:xfrm>
            <a:off x="3886198" y="4874705"/>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5" name="TextBox 4">
            <a:extLst>
              <a:ext uri="{FF2B5EF4-FFF2-40B4-BE49-F238E27FC236}">
                <a16:creationId xmlns:a16="http://schemas.microsoft.com/office/drawing/2014/main" id="{C3548E3E-BE2C-515A-7E2C-4869650E630D}"/>
              </a:ext>
            </a:extLst>
          </p:cNvPr>
          <p:cNvSpPr txBox="1"/>
          <p:nvPr/>
        </p:nvSpPr>
        <p:spPr>
          <a:xfrm>
            <a:off x="638175" y="3457575"/>
            <a:ext cx="3040207"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More Black youth with disabilities are not enrolled in school </a:t>
            </a:r>
            <a:r>
              <a:rPr lang="en-US" dirty="0">
                <a:latin typeface="+mj-lt"/>
              </a:rPr>
              <a:t>relative to their peers, with little change over time.</a:t>
            </a:r>
          </a:p>
        </p:txBody>
      </p:sp>
      <p:sp>
        <p:nvSpPr>
          <p:cNvPr id="6" name="Circle: Hollow 5">
            <a:extLst>
              <a:ext uri="{FF2B5EF4-FFF2-40B4-BE49-F238E27FC236}">
                <a16:creationId xmlns:a16="http://schemas.microsoft.com/office/drawing/2014/main" id="{FF83AC44-1FD5-D31C-5A1F-2A492E926D74}"/>
              </a:ext>
            </a:extLst>
          </p:cNvPr>
          <p:cNvSpPr/>
          <p:nvPr/>
        </p:nvSpPr>
        <p:spPr>
          <a:xfrm>
            <a:off x="5040839" y="2874295"/>
            <a:ext cx="926327" cy="1829680"/>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ED62BFA8-020D-6909-29CE-F7DAEEA3A590}"/>
              </a:ext>
            </a:extLst>
          </p:cNvPr>
          <p:cNvSpPr/>
          <p:nvPr/>
        </p:nvSpPr>
        <p:spPr>
          <a:xfrm>
            <a:off x="6512701" y="2874295"/>
            <a:ext cx="926327" cy="1829680"/>
          </a:xfrm>
          <a:prstGeom prst="donut">
            <a:avLst>
              <a:gd name="adj" fmla="val 836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23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A7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9D06C-5880-BE0A-B7C8-187587ADEF4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Highest Level of Education Completed </a:t>
            </a:r>
            <a:br>
              <a:rPr lang="en-US" sz="2700" kern="1200" dirty="0">
                <a:solidFill>
                  <a:srgbClr val="FFFFFF"/>
                </a:solidFill>
                <a:latin typeface="+mj-lt"/>
                <a:ea typeface="+mj-ea"/>
                <a:cs typeface="+mj-cs"/>
              </a:rPr>
            </a:br>
            <a:r>
              <a:rPr lang="en-US" sz="1800" kern="1200" dirty="0">
                <a:solidFill>
                  <a:srgbClr val="FFFFFF"/>
                </a:solidFill>
                <a:latin typeface="+mj-lt"/>
                <a:ea typeface="+mj-ea"/>
                <a:cs typeface="+mj-cs"/>
              </a:rPr>
              <a:t>Adults Ages 25 to 54</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New Jersey</a:t>
            </a:r>
          </a:p>
        </p:txBody>
      </p:sp>
      <p:pic>
        <p:nvPicPr>
          <p:cNvPr id="4" name="Content Placeholder 3" descr="A graph of a number of people&#10;&#10;Description automatically generated with medium confidence">
            <a:extLst>
              <a:ext uri="{FF2B5EF4-FFF2-40B4-BE49-F238E27FC236}">
                <a16:creationId xmlns:a16="http://schemas.microsoft.com/office/drawing/2014/main" id="{9F5236E3-1E26-EDF9-ED56-8C5A0F6995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16679" y="0"/>
            <a:ext cx="8275321" cy="6620256"/>
          </a:xfrm>
          <a:prstGeom prst="rect">
            <a:avLst/>
          </a:prstGeom>
          <a:noFill/>
        </p:spPr>
      </p:pic>
      <p:sp>
        <p:nvSpPr>
          <p:cNvPr id="3" name="TextBox 2">
            <a:extLst>
              <a:ext uri="{FF2B5EF4-FFF2-40B4-BE49-F238E27FC236}">
                <a16:creationId xmlns:a16="http://schemas.microsoft.com/office/drawing/2014/main" id="{2E5F9965-D5A1-81E4-C203-ED81865BABD8}"/>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5" name="TextBox 4">
            <a:extLst>
              <a:ext uri="{FF2B5EF4-FFF2-40B4-BE49-F238E27FC236}">
                <a16:creationId xmlns:a16="http://schemas.microsoft.com/office/drawing/2014/main" id="{B3081038-CD2E-DBFD-3E53-DE46493539E7}"/>
              </a:ext>
            </a:extLst>
          </p:cNvPr>
          <p:cNvSpPr txBox="1"/>
          <p:nvPr/>
        </p:nvSpPr>
        <p:spPr>
          <a:xfrm>
            <a:off x="638174" y="3317198"/>
            <a:ext cx="30402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In the last decade, </a:t>
            </a:r>
            <a:r>
              <a:rPr lang="en-US" b="1" dirty="0">
                <a:latin typeface="+mj-lt"/>
              </a:rPr>
              <a:t>more Black adults with disabilities are finishing high school and college</a:t>
            </a:r>
            <a:r>
              <a:rPr lang="en-US" dirty="0">
                <a:latin typeface="+mj-lt"/>
              </a:rPr>
              <a:t>.</a:t>
            </a:r>
          </a:p>
        </p:txBody>
      </p:sp>
      <p:sp>
        <p:nvSpPr>
          <p:cNvPr id="6" name="Frame 5">
            <a:extLst>
              <a:ext uri="{FF2B5EF4-FFF2-40B4-BE49-F238E27FC236}">
                <a16:creationId xmlns:a16="http://schemas.microsoft.com/office/drawing/2014/main" id="{31A78871-72C2-0A8C-79F6-9B8E5DF87A9B}"/>
              </a:ext>
            </a:extLst>
          </p:cNvPr>
          <p:cNvSpPr/>
          <p:nvPr/>
        </p:nvSpPr>
        <p:spPr>
          <a:xfrm>
            <a:off x="5693790" y="772998"/>
            <a:ext cx="1489435" cy="1187777"/>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8B763264-A17C-1AEA-688C-8FC144C736B0}"/>
              </a:ext>
            </a:extLst>
          </p:cNvPr>
          <p:cNvSpPr/>
          <p:nvPr/>
        </p:nvSpPr>
        <p:spPr>
          <a:xfrm>
            <a:off x="5693789" y="4783015"/>
            <a:ext cx="1489435" cy="1187777"/>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4C4395B7-F379-9AC9-39DB-819A81FA9F1D}"/>
              </a:ext>
            </a:extLst>
          </p:cNvPr>
          <p:cNvSpPr/>
          <p:nvPr/>
        </p:nvSpPr>
        <p:spPr>
          <a:xfrm>
            <a:off x="5663310" y="775955"/>
            <a:ext cx="6346437" cy="3155021"/>
          </a:xfrm>
          <a:prstGeom prst="frame">
            <a:avLst>
              <a:gd name="adj1" fmla="val 178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E755CF23-63BF-2569-CD1A-28AC3CAAB40C}"/>
              </a:ext>
            </a:extLst>
          </p:cNvPr>
          <p:cNvSpPr/>
          <p:nvPr/>
        </p:nvSpPr>
        <p:spPr>
          <a:xfrm>
            <a:off x="5693790" y="2215299"/>
            <a:ext cx="6315958" cy="3749057"/>
          </a:xfrm>
          <a:prstGeom prst="frame">
            <a:avLst>
              <a:gd name="adj1" fmla="val 178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FCB3309-F24C-8915-497E-324D71ABA358}"/>
              </a:ext>
            </a:extLst>
          </p:cNvPr>
          <p:cNvSpPr txBox="1"/>
          <p:nvPr/>
        </p:nvSpPr>
        <p:spPr>
          <a:xfrm>
            <a:off x="638173" y="4434299"/>
            <a:ext cx="304020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More Black adults with disabilities still stop at high school </a:t>
            </a:r>
            <a:r>
              <a:rPr lang="en-US" dirty="0">
                <a:latin typeface="+mj-lt"/>
              </a:rPr>
              <a:t>relative</a:t>
            </a:r>
            <a:r>
              <a:rPr lang="en-US" b="1" dirty="0">
                <a:latin typeface="+mj-lt"/>
              </a:rPr>
              <a:t> </a:t>
            </a:r>
            <a:r>
              <a:rPr lang="en-US" dirty="0">
                <a:latin typeface="+mj-lt"/>
              </a:rPr>
              <a:t>to their peers.</a:t>
            </a:r>
          </a:p>
        </p:txBody>
      </p:sp>
      <p:sp>
        <p:nvSpPr>
          <p:cNvPr id="14" name="TextBox 13">
            <a:extLst>
              <a:ext uri="{FF2B5EF4-FFF2-40B4-BE49-F238E27FC236}">
                <a16:creationId xmlns:a16="http://schemas.microsoft.com/office/drawing/2014/main" id="{A419D058-EABD-9324-179E-7F616F237001}"/>
              </a:ext>
            </a:extLst>
          </p:cNvPr>
          <p:cNvSpPr txBox="1"/>
          <p:nvPr/>
        </p:nvSpPr>
        <p:spPr>
          <a:xfrm>
            <a:off x="638173" y="5509127"/>
            <a:ext cx="304020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Fewer Black adults with disabilities who attend college complete it</a:t>
            </a:r>
            <a:r>
              <a:rPr lang="en-US" dirty="0">
                <a:latin typeface="+mj-lt"/>
              </a:rPr>
              <a:t>.</a:t>
            </a:r>
          </a:p>
        </p:txBody>
      </p:sp>
    </p:spTree>
    <p:extLst>
      <p:ext uri="{BB962C8B-B14F-4D97-AF65-F5344CB8AC3E}">
        <p14:creationId xmlns:p14="http://schemas.microsoft.com/office/powerpoint/2010/main" val="17638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11" grpId="0" animBg="1"/>
      <p:bldP spid="11" grpId="1" animBg="1"/>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2D7-0CC8-D381-6FC4-E5E71E06C346}"/>
              </a:ext>
            </a:extLst>
          </p:cNvPr>
          <p:cNvSpPr>
            <a:spLocks noGrp="1"/>
          </p:cNvSpPr>
          <p:nvPr>
            <p:ph type="title"/>
          </p:nvPr>
        </p:nvSpPr>
        <p:spPr/>
        <p:txBody>
          <a:bodyPr/>
          <a:lstStyle/>
          <a:p>
            <a:r>
              <a:rPr lang="en-US" dirty="0"/>
              <a:t>Education Takeaways</a:t>
            </a:r>
          </a:p>
        </p:txBody>
      </p:sp>
      <p:sp>
        <p:nvSpPr>
          <p:cNvPr id="3" name="Content Placeholder 2">
            <a:extLst>
              <a:ext uri="{FF2B5EF4-FFF2-40B4-BE49-F238E27FC236}">
                <a16:creationId xmlns:a16="http://schemas.microsoft.com/office/drawing/2014/main" id="{80606768-366B-496C-5E68-2CEC23FD64C7}"/>
              </a:ext>
            </a:extLst>
          </p:cNvPr>
          <p:cNvSpPr>
            <a:spLocks noGrp="1"/>
          </p:cNvSpPr>
          <p:nvPr>
            <p:ph idx="1"/>
          </p:nvPr>
        </p:nvSpPr>
        <p:spPr/>
        <p:txBody>
          <a:bodyPr>
            <a:normAutofit/>
          </a:bodyPr>
          <a:lstStyle/>
          <a:p>
            <a:r>
              <a:rPr lang="en-US" b="1" dirty="0">
                <a:latin typeface="+mj-lt"/>
              </a:rPr>
              <a:t>Educational experiences are not equitable within the community with disabilities, with impacts that can follow individuals into adulthood.</a:t>
            </a:r>
          </a:p>
          <a:p>
            <a:pPr lvl="1"/>
            <a:r>
              <a:rPr lang="en-US" dirty="0">
                <a:latin typeface="+mj-lt"/>
              </a:rPr>
              <a:t>Black IDEA students receive disproportionately more restrictive placements and severe suspensions.</a:t>
            </a:r>
          </a:p>
          <a:p>
            <a:pPr lvl="1"/>
            <a:r>
              <a:rPr lang="en-US" dirty="0">
                <a:latin typeface="+mj-lt"/>
              </a:rPr>
              <a:t>Black IDEA students drop out proportionally more often than their White peers.</a:t>
            </a:r>
          </a:p>
          <a:p>
            <a:pPr lvl="1"/>
            <a:r>
              <a:rPr lang="en-US" dirty="0">
                <a:latin typeface="+mj-lt"/>
              </a:rPr>
              <a:t>Black youth with disabilities are less likely to be enrolled in school between the ages of 18 and 24 than their non-Black peers with disabilities.</a:t>
            </a:r>
          </a:p>
          <a:p>
            <a:pPr lvl="1"/>
            <a:r>
              <a:rPr lang="en-US" dirty="0">
                <a:latin typeface="+mj-lt"/>
              </a:rPr>
              <a:t>Black adults with disabilities have lower levels of educational attainment than their non-Black peers with disabilities.</a:t>
            </a:r>
          </a:p>
        </p:txBody>
      </p:sp>
    </p:spTree>
    <p:extLst>
      <p:ext uri="{BB962C8B-B14F-4D97-AF65-F5344CB8AC3E}">
        <p14:creationId xmlns:p14="http://schemas.microsoft.com/office/powerpoint/2010/main" val="82314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E40-2C40-7075-B5D7-F85E2E0DFF5D}"/>
              </a:ext>
            </a:extLst>
          </p:cNvPr>
          <p:cNvSpPr>
            <a:spLocks noGrp="1"/>
          </p:cNvSpPr>
          <p:nvPr>
            <p:ph type="title"/>
          </p:nvPr>
        </p:nvSpPr>
        <p:spPr/>
        <p:txBody>
          <a:bodyPr/>
          <a:lstStyle/>
          <a:p>
            <a:pPr algn="ctr"/>
            <a:r>
              <a:rPr lang="en-US" dirty="0"/>
              <a:t>Employment and Workforce Outcomes*</a:t>
            </a:r>
          </a:p>
        </p:txBody>
      </p:sp>
      <p:sp>
        <p:nvSpPr>
          <p:cNvPr id="3" name="Text Placeholder 2">
            <a:extLst>
              <a:ext uri="{FF2B5EF4-FFF2-40B4-BE49-F238E27FC236}">
                <a16:creationId xmlns:a16="http://schemas.microsoft.com/office/drawing/2014/main" id="{27D36FF5-FEDF-334D-8E90-9A0765425C6B}"/>
              </a:ext>
            </a:extLst>
          </p:cNvPr>
          <p:cNvSpPr>
            <a:spLocks noGrp="1"/>
          </p:cNvSpPr>
          <p:nvPr>
            <p:ph type="body" idx="1"/>
          </p:nvPr>
        </p:nvSpPr>
        <p:spPr/>
        <p:txBody>
          <a:bodyPr vert="horz" lIns="91440" tIns="45720" rIns="91440" bIns="45720" rtlCol="0" anchor="t">
            <a:normAutofit lnSpcReduction="10000"/>
          </a:bodyPr>
          <a:lstStyle/>
          <a:p>
            <a:pPr algn="ctr"/>
            <a:r>
              <a:rPr lang="en-US" sz="1800" i="1" dirty="0">
                <a:latin typeface="+mj-lt"/>
                <a:ea typeface="Times New Roman" panose="02020603050405020304" pitchFamily="18" charset="0"/>
              </a:rPr>
              <a:t>* Unlike traditional measures, r</a:t>
            </a:r>
            <a:r>
              <a:rPr lang="en-US" sz="1800" i="1" dirty="0">
                <a:effectLst/>
                <a:latin typeface="+mj-lt"/>
                <a:ea typeface="Times New Roman" panose="02020603050405020304" pitchFamily="18" charset="0"/>
              </a:rPr>
              <a:t>egardless of expected workforce participation or group quarter status. </a:t>
            </a:r>
          </a:p>
          <a:p>
            <a:pPr algn="ctr"/>
            <a:r>
              <a:rPr lang="en-US" i="1" dirty="0">
                <a:latin typeface="+mj-lt"/>
                <a:ea typeface="Times New Roman" panose="02020603050405020304" pitchFamily="18" charset="0"/>
              </a:rPr>
              <a:t>How does labor force participation differ by race and disability status?</a:t>
            </a:r>
          </a:p>
          <a:p>
            <a:pPr algn="ctr"/>
            <a:r>
              <a:rPr lang="en-US" i="1" dirty="0">
                <a:latin typeface="+mj-lt"/>
                <a:ea typeface="Times New Roman" panose="02020603050405020304" pitchFamily="18" charset="0"/>
              </a:rPr>
              <a:t>On average, what kinds of hours and salaries are working New Jerseyans with disabilities receiving?</a:t>
            </a:r>
            <a:endParaRPr lang="en-US" i="1" dirty="0">
              <a:latin typeface="+mj-lt"/>
              <a:ea typeface="Times New Roman" panose="02020603050405020304" pitchFamily="18" charset="0"/>
              <a:cs typeface="Calibri Light"/>
            </a:endParaRPr>
          </a:p>
          <a:p>
            <a:pPr algn="ctr"/>
            <a:endParaRPr lang="en-US" i="1" dirty="0">
              <a:latin typeface="+mj-lt"/>
            </a:endParaRPr>
          </a:p>
        </p:txBody>
      </p:sp>
    </p:spTree>
    <p:extLst>
      <p:ext uri="{BB962C8B-B14F-4D97-AF65-F5344CB8AC3E}">
        <p14:creationId xmlns:p14="http://schemas.microsoft.com/office/powerpoint/2010/main" val="129242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3A786-7F8E-D8D6-4A37-CFB81CF6162A}"/>
              </a:ext>
            </a:extLst>
          </p:cNvPr>
          <p:cNvSpPr>
            <a:spLocks noGrp="1"/>
          </p:cNvSpPr>
          <p:nvPr>
            <p:ph idx="1"/>
          </p:nvPr>
        </p:nvSpPr>
        <p:spPr>
          <a:xfrm>
            <a:off x="0" y="2313697"/>
            <a:ext cx="11960352" cy="2049821"/>
          </a:xfrm>
        </p:spPr>
        <p:txBody>
          <a:bodyPr>
            <a:noAutofit/>
          </a:bodyPr>
          <a:lstStyle/>
          <a:p>
            <a:pPr marL="0" indent="0" algn="ctr">
              <a:buNone/>
            </a:pPr>
            <a:r>
              <a:rPr lang="en-US" sz="2000" dirty="0">
                <a:effectLst/>
                <a:latin typeface="+mj-lt"/>
                <a:ea typeface="Aptos" panose="020B0004020202020204" pitchFamily="34" charset="0"/>
                <a:cs typeface="Arial" panose="020B0604020202020204" pitchFamily="34" charset="0"/>
              </a:rPr>
              <a:t>Since it was established in 2000, the Joseph C. Cornwall Center for Metropolitan Studies has been a signature component of Rutgers University Newark’s commitment to be an anchor institution for the metropolitan area. We strive to be neutral ground, where people of disparate views and interests can come together around questions of mutual interests. The Cornwall Center sponsors research projects, publications, conferences, symposia, seminars, workshops, public forums, and incubates projects translating research into effective practice with the end result of revitalizing Newark and similar communities in the region and state. </a:t>
            </a:r>
          </a:p>
          <a:p>
            <a:pPr marL="0" indent="0" algn="ctr">
              <a:buNone/>
            </a:pPr>
            <a:r>
              <a:rPr lang="en-US" sz="2000" dirty="0">
                <a:effectLst/>
                <a:latin typeface="+mj-lt"/>
                <a:ea typeface="Aptos" panose="020B0004020202020204" pitchFamily="34" charset="0"/>
                <a:cs typeface="Arial" panose="020B0604020202020204" pitchFamily="34" charset="0"/>
              </a:rPr>
              <a:t>Website: https://cornwall.rutgers.edu/</a:t>
            </a:r>
            <a:br>
              <a:rPr lang="en-US" sz="2000" dirty="0">
                <a:effectLst/>
                <a:latin typeface="+mj-lt"/>
                <a:ea typeface="Aptos" panose="020B0004020202020204" pitchFamily="34" charset="0"/>
                <a:cs typeface="Arial" panose="020B0604020202020204" pitchFamily="34" charset="0"/>
              </a:rPr>
            </a:br>
            <a:r>
              <a:rPr lang="en-US" sz="2000" dirty="0">
                <a:effectLst/>
                <a:latin typeface="+mj-lt"/>
                <a:ea typeface="Aptos" panose="020B0004020202020204" pitchFamily="34" charset="0"/>
                <a:cs typeface="Arial" panose="020B0604020202020204" pitchFamily="34" charset="0"/>
              </a:rPr>
              <a:t>Email: </a:t>
            </a:r>
            <a:r>
              <a:rPr lang="en-US" sz="2000" dirty="0">
                <a:effectLst/>
                <a:latin typeface="+mj-lt"/>
                <a:ea typeface="Aptos" panose="020B0004020202020204" pitchFamily="34" charset="0"/>
                <a:cs typeface="Arial" panose="020B0604020202020204" pitchFamily="34" charset="0"/>
                <a:hlinkClick r:id="rId2"/>
              </a:rPr>
              <a:t>cornwall1@newark.rutgers.edu</a:t>
            </a:r>
            <a:br>
              <a:rPr lang="en-US" sz="2000" dirty="0">
                <a:effectLst/>
                <a:latin typeface="+mj-lt"/>
                <a:ea typeface="Aptos" panose="020B0004020202020204" pitchFamily="34" charset="0"/>
                <a:cs typeface="Arial" panose="020B0604020202020204" pitchFamily="34" charset="0"/>
              </a:rPr>
            </a:br>
            <a:r>
              <a:rPr lang="en-US" sz="2000" dirty="0">
                <a:effectLst/>
                <a:latin typeface="+mj-lt"/>
                <a:ea typeface="Aptos" panose="020B0004020202020204" pitchFamily="34" charset="0"/>
                <a:cs typeface="Arial" panose="020B0604020202020204" pitchFamily="34" charset="0"/>
              </a:rPr>
              <a:t>Phone: 973.353.1750</a:t>
            </a:r>
          </a:p>
        </p:txBody>
      </p:sp>
      <p:sp>
        <p:nvSpPr>
          <p:cNvPr id="6" name="Title 1">
            <a:extLst>
              <a:ext uri="{FF2B5EF4-FFF2-40B4-BE49-F238E27FC236}">
                <a16:creationId xmlns:a16="http://schemas.microsoft.com/office/drawing/2014/main" id="{941232C2-9D52-482E-DF6D-23D34A585B2F}"/>
              </a:ext>
            </a:extLst>
          </p:cNvPr>
          <p:cNvSpPr txBox="1">
            <a:spLocks/>
          </p:cNvSpPr>
          <p:nvPr/>
        </p:nvSpPr>
        <p:spPr>
          <a:xfrm>
            <a:off x="0" y="1728481"/>
            <a:ext cx="12192000" cy="117043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About the </a:t>
            </a:r>
            <a:r>
              <a:rPr lang="en-US" sz="4400" b="1" dirty="0">
                <a:effectLst/>
                <a:latin typeface="+mj-lt"/>
                <a:ea typeface="Aptos" panose="020B0004020202020204" pitchFamily="34" charset="0"/>
                <a:cs typeface="Arial" panose="020B0604020202020204" pitchFamily="34" charset="0"/>
              </a:rPr>
              <a:t>Joseph C. Cornwall Center for Metropolitan Studies </a:t>
            </a:r>
            <a:br>
              <a:rPr lang="en-US" dirty="0"/>
            </a:br>
            <a:endParaRPr lang="en-US" dirty="0"/>
          </a:p>
        </p:txBody>
      </p:sp>
    </p:spTree>
    <p:extLst>
      <p:ext uri="{BB962C8B-B14F-4D97-AF65-F5344CB8AC3E}">
        <p14:creationId xmlns:p14="http://schemas.microsoft.com/office/powerpoint/2010/main" val="3355964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86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D1061-5203-F2F5-2DEA-FD02833851D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Employment </a:t>
            </a:r>
            <a:br>
              <a:rPr lang="en-US" sz="2200" kern="1200" dirty="0">
                <a:solidFill>
                  <a:srgbClr val="FFFFFF"/>
                </a:solidFill>
                <a:latin typeface="+mj-lt"/>
                <a:ea typeface="+mj-ea"/>
                <a:cs typeface="+mj-cs"/>
              </a:rPr>
            </a:br>
            <a:r>
              <a:rPr lang="en-US" sz="1800" kern="1200" dirty="0">
                <a:solidFill>
                  <a:srgbClr val="FFFFFF"/>
                </a:solidFill>
                <a:latin typeface="+mj-lt"/>
                <a:ea typeface="+mj-ea"/>
                <a:cs typeface="+mj-cs"/>
              </a:rPr>
              <a:t>Adults Ages 25 to 54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br>
              <a:rPr lang="en-US" sz="1800" kern="1200" dirty="0">
                <a:solidFill>
                  <a:srgbClr val="FFFFFF"/>
                </a:solidFill>
                <a:latin typeface="+mj-lt"/>
                <a:ea typeface="+mj-ea"/>
                <a:cs typeface="+mj-cs"/>
              </a:rPr>
            </a:br>
            <a:r>
              <a:rPr lang="en-US" sz="1800" dirty="0">
                <a:solidFill>
                  <a:srgbClr val="FFFFFF"/>
                </a:solidFill>
              </a:rPr>
              <a:t>New Jersey</a:t>
            </a:r>
            <a:br>
              <a:rPr lang="en-US" sz="1800" dirty="0">
                <a:solidFill>
                  <a:srgbClr val="FFFFFF"/>
                </a:solidFill>
              </a:rPr>
            </a:br>
            <a:endParaRPr lang="en-US" sz="1800" kern="1200" dirty="0">
              <a:solidFill>
                <a:srgbClr val="FFFFFF"/>
              </a:solidFill>
              <a:latin typeface="+mj-lt"/>
              <a:ea typeface="+mj-ea"/>
              <a:cs typeface="+mj-cs"/>
            </a:endParaRPr>
          </a:p>
        </p:txBody>
      </p:sp>
      <p:pic>
        <p:nvPicPr>
          <p:cNvPr id="4" name="Content Placeholder 3" descr="A graph of a number of blue and orange bars&#10;&#10;Description automatically generated">
            <a:extLst>
              <a:ext uri="{FF2B5EF4-FFF2-40B4-BE49-F238E27FC236}">
                <a16:creationId xmlns:a16="http://schemas.microsoft.com/office/drawing/2014/main" id="{14B3220C-94D0-00CE-46D8-34BCC29816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8495" y="0"/>
            <a:ext cx="8223505" cy="6644639"/>
          </a:xfrm>
          <a:prstGeom prst="rect">
            <a:avLst/>
          </a:prstGeom>
          <a:noFill/>
        </p:spPr>
      </p:pic>
      <p:sp>
        <p:nvSpPr>
          <p:cNvPr id="3" name="TextBox 2">
            <a:extLst>
              <a:ext uri="{FF2B5EF4-FFF2-40B4-BE49-F238E27FC236}">
                <a16:creationId xmlns:a16="http://schemas.microsoft.com/office/drawing/2014/main" id="{5AED1BFB-8BCC-00E4-E7F7-5C63397CFA65}"/>
              </a:ext>
            </a:extLst>
          </p:cNvPr>
          <p:cNvSpPr txBox="1"/>
          <p:nvPr/>
        </p:nvSpPr>
        <p:spPr>
          <a:xfrm>
            <a:off x="638175" y="3429000"/>
            <a:ext cx="304020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In the last decade</a:t>
            </a:r>
            <a:r>
              <a:rPr lang="en-US" dirty="0">
                <a:latin typeface="+mj-lt"/>
              </a:rPr>
              <a:t>, </a:t>
            </a:r>
            <a:r>
              <a:rPr lang="en-US" b="1" dirty="0">
                <a:latin typeface="+mj-lt"/>
              </a:rPr>
              <a:t>more Black adults with disabilities have become employed</a:t>
            </a:r>
            <a:r>
              <a:rPr lang="en-US" dirty="0">
                <a:latin typeface="+mj-lt"/>
              </a:rPr>
              <a:t>.</a:t>
            </a:r>
          </a:p>
        </p:txBody>
      </p:sp>
      <p:sp>
        <p:nvSpPr>
          <p:cNvPr id="5" name="TextBox 4">
            <a:extLst>
              <a:ext uri="{FF2B5EF4-FFF2-40B4-BE49-F238E27FC236}">
                <a16:creationId xmlns:a16="http://schemas.microsoft.com/office/drawing/2014/main" id="{9D9A6465-FCF2-8171-B47A-6B5B5E9D4BFA}"/>
              </a:ext>
            </a:extLst>
          </p:cNvPr>
          <p:cNvSpPr txBox="1"/>
          <p:nvPr/>
        </p:nvSpPr>
        <p:spPr>
          <a:xfrm>
            <a:off x="638174" y="4352330"/>
            <a:ext cx="3040207"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More Black adults with disabilities are still unemployed or disengaged from the workforce </a:t>
            </a:r>
            <a:r>
              <a:rPr lang="en-US" dirty="0">
                <a:latin typeface="+mj-lt"/>
              </a:rPr>
              <a:t>relative to their peers.</a:t>
            </a:r>
          </a:p>
        </p:txBody>
      </p:sp>
      <p:sp>
        <p:nvSpPr>
          <p:cNvPr id="6" name="Frame 5">
            <a:extLst>
              <a:ext uri="{FF2B5EF4-FFF2-40B4-BE49-F238E27FC236}">
                <a16:creationId xmlns:a16="http://schemas.microsoft.com/office/drawing/2014/main" id="{DA34FB87-9EDB-0FC0-6D4C-FCB2273C4F01}"/>
              </a:ext>
            </a:extLst>
          </p:cNvPr>
          <p:cNvSpPr/>
          <p:nvPr/>
        </p:nvSpPr>
        <p:spPr>
          <a:xfrm>
            <a:off x="5703217" y="857840"/>
            <a:ext cx="1489435" cy="2168165"/>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6BA758F7-CA78-E095-B5EE-20CB0EF654E6}"/>
              </a:ext>
            </a:extLst>
          </p:cNvPr>
          <p:cNvSpPr/>
          <p:nvPr/>
        </p:nvSpPr>
        <p:spPr>
          <a:xfrm>
            <a:off x="5703217" y="2542310"/>
            <a:ext cx="3214540" cy="3805618"/>
          </a:xfrm>
          <a:prstGeom prst="frame">
            <a:avLst>
              <a:gd name="adj1" fmla="val 178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A7297B5B-CABD-EBE9-F3A0-54B64C857067}"/>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Tree>
    <p:extLst>
      <p:ext uri="{BB962C8B-B14F-4D97-AF65-F5344CB8AC3E}">
        <p14:creationId xmlns:p14="http://schemas.microsoft.com/office/powerpoint/2010/main" val="18237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6" grpId="1"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45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6D54E-8395-04DA-3E11-8803AE42D0E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dirty="0">
                <a:solidFill>
                  <a:srgbClr val="FFFFFF"/>
                </a:solidFill>
                <a:latin typeface="+mj-lt"/>
                <a:ea typeface="+mj-ea"/>
                <a:cs typeface="+mj-cs"/>
              </a:rPr>
              <a:t>Employment</a:t>
            </a:r>
            <a:r>
              <a:rPr lang="en-US" sz="4400" kern="1200" dirty="0">
                <a:solidFill>
                  <a:srgbClr val="FFFFFF"/>
                </a:solidFill>
                <a:latin typeface="+mj-lt"/>
                <a:ea typeface="+mj-ea"/>
                <a:cs typeface="+mj-cs"/>
              </a:rPr>
              <a:t> </a:t>
            </a:r>
            <a:br>
              <a:rPr lang="en-US" sz="4000" kern="1200" dirty="0">
                <a:solidFill>
                  <a:srgbClr val="FFFFFF"/>
                </a:solidFill>
                <a:latin typeface="+mj-lt"/>
                <a:ea typeface="+mj-ea"/>
                <a:cs typeface="+mj-cs"/>
              </a:rPr>
            </a:br>
            <a:r>
              <a:rPr lang="en-US" sz="1800" kern="1200" dirty="0">
                <a:solidFill>
                  <a:srgbClr val="FFFFFF"/>
                </a:solidFill>
                <a:latin typeface="+mj-lt"/>
                <a:ea typeface="+mj-ea"/>
                <a:cs typeface="+mj-cs"/>
              </a:rPr>
              <a:t>Adults Ages 25 to 54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br>
              <a:rPr lang="en-US" sz="1800" kern="1200" dirty="0">
                <a:solidFill>
                  <a:srgbClr val="FFFFFF"/>
                </a:solidFill>
                <a:latin typeface="+mj-lt"/>
                <a:ea typeface="+mj-ea"/>
                <a:cs typeface="+mj-cs"/>
              </a:rPr>
            </a:br>
            <a:r>
              <a:rPr lang="en-US" sz="1800" dirty="0">
                <a:solidFill>
                  <a:srgbClr val="FFFFFF"/>
                </a:solidFill>
              </a:rPr>
              <a:t>New Jersey</a:t>
            </a:r>
            <a:br>
              <a:rPr lang="en-US" sz="1800" dirty="0">
                <a:solidFill>
                  <a:srgbClr val="FFFFFF"/>
                </a:solidFill>
              </a:rPr>
            </a:br>
            <a:r>
              <a:rPr lang="en-US" sz="1800" kern="1200" dirty="0">
                <a:solidFill>
                  <a:srgbClr val="FFFFFF"/>
                </a:solidFill>
                <a:latin typeface="+mj-lt"/>
                <a:ea typeface="+mj-ea"/>
                <a:cs typeface="+mj-cs"/>
              </a:rPr>
              <a:t>State Region and County</a:t>
            </a:r>
          </a:p>
        </p:txBody>
      </p:sp>
      <p:pic>
        <p:nvPicPr>
          <p:cNvPr id="5" name="Content Placeholder 4" descr="A screenshot of a graph&#10;&#10;Description automatically generated">
            <a:extLst>
              <a:ext uri="{FF2B5EF4-FFF2-40B4-BE49-F238E27FC236}">
                <a16:creationId xmlns:a16="http://schemas.microsoft.com/office/drawing/2014/main" id="{C0F96C84-8641-BF8A-304F-44831030EE26}"/>
              </a:ext>
            </a:extLst>
          </p:cNvPr>
          <p:cNvPicPr>
            <a:picLocks noGrp="1" noChangeAspect="1"/>
          </p:cNvPicPr>
          <p:nvPr>
            <p:ph idx="1"/>
          </p:nvPr>
        </p:nvPicPr>
        <p:blipFill>
          <a:blip r:embed="rId3"/>
          <a:stretch>
            <a:fillRect/>
          </a:stretch>
        </p:blipFill>
        <p:spPr>
          <a:xfrm>
            <a:off x="3987538" y="-1"/>
            <a:ext cx="8204462" cy="6650873"/>
          </a:xfrm>
          <a:prstGeom prst="rect">
            <a:avLst/>
          </a:prstGeom>
        </p:spPr>
      </p:pic>
      <p:sp>
        <p:nvSpPr>
          <p:cNvPr id="6" name="TextBox 5">
            <a:extLst>
              <a:ext uri="{FF2B5EF4-FFF2-40B4-BE49-F238E27FC236}">
                <a16:creationId xmlns:a16="http://schemas.microsoft.com/office/drawing/2014/main" id="{2B82293E-D9EB-CA14-CF59-FD92C1400C42}"/>
              </a:ext>
            </a:extLst>
          </p:cNvPr>
          <p:cNvSpPr txBox="1"/>
          <p:nvPr/>
        </p:nvSpPr>
        <p:spPr>
          <a:xfrm>
            <a:off x="3916679" y="6471273"/>
            <a:ext cx="8275321" cy="276999"/>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2018-2022</a:t>
            </a:r>
          </a:p>
        </p:txBody>
      </p:sp>
      <p:sp>
        <p:nvSpPr>
          <p:cNvPr id="7" name="TextBox 6">
            <a:extLst>
              <a:ext uri="{FF2B5EF4-FFF2-40B4-BE49-F238E27FC236}">
                <a16:creationId xmlns:a16="http://schemas.microsoft.com/office/drawing/2014/main" id="{5DD041B0-0AEE-676F-ACD0-3EC3D459F4AB}"/>
              </a:ext>
            </a:extLst>
          </p:cNvPr>
          <p:cNvSpPr txBox="1"/>
          <p:nvPr/>
        </p:nvSpPr>
        <p:spPr>
          <a:xfrm>
            <a:off x="638172" y="3822951"/>
            <a:ext cx="344363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Black adults with disabilities in the north and south experience smaller gaps in employment levels</a:t>
            </a:r>
            <a:r>
              <a:rPr lang="en-US" dirty="0">
                <a:latin typeface="+mj-lt"/>
              </a:rPr>
              <a:t>, unlike their non-Black peers.</a:t>
            </a:r>
          </a:p>
        </p:txBody>
      </p:sp>
      <p:sp>
        <p:nvSpPr>
          <p:cNvPr id="8" name="Frame 7">
            <a:extLst>
              <a:ext uri="{FF2B5EF4-FFF2-40B4-BE49-F238E27FC236}">
                <a16:creationId xmlns:a16="http://schemas.microsoft.com/office/drawing/2014/main" id="{5668CA13-3518-BFA3-5F22-DE2991F78624}"/>
              </a:ext>
            </a:extLst>
          </p:cNvPr>
          <p:cNvSpPr/>
          <p:nvPr/>
        </p:nvSpPr>
        <p:spPr>
          <a:xfrm>
            <a:off x="6574331" y="567322"/>
            <a:ext cx="3342667" cy="1091795"/>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41D06EBD-31E2-371A-AA3F-6C6FC8D9B659}"/>
              </a:ext>
            </a:extLst>
          </p:cNvPr>
          <p:cNvSpPr/>
          <p:nvPr/>
        </p:nvSpPr>
        <p:spPr>
          <a:xfrm>
            <a:off x="6574330" y="3480909"/>
            <a:ext cx="3342667" cy="1317334"/>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0CF9145-5E05-6B1F-28DA-19FDD93F65F6}"/>
              </a:ext>
            </a:extLst>
          </p:cNvPr>
          <p:cNvSpPr txBox="1"/>
          <p:nvPr/>
        </p:nvSpPr>
        <p:spPr>
          <a:xfrm>
            <a:off x="638174" y="5156526"/>
            <a:ext cx="366115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More Black and non-Black adults with disabilities are disengaged from the workforce in the south.</a:t>
            </a:r>
          </a:p>
        </p:txBody>
      </p:sp>
      <p:sp>
        <p:nvSpPr>
          <p:cNvPr id="12" name="Frame 11">
            <a:extLst>
              <a:ext uri="{FF2B5EF4-FFF2-40B4-BE49-F238E27FC236}">
                <a16:creationId xmlns:a16="http://schemas.microsoft.com/office/drawing/2014/main" id="{FD98DCC6-A856-1404-B5DB-FCC9D8CC9EA4}"/>
              </a:ext>
            </a:extLst>
          </p:cNvPr>
          <p:cNvSpPr/>
          <p:nvPr/>
        </p:nvSpPr>
        <p:spPr>
          <a:xfrm>
            <a:off x="6574330" y="1734532"/>
            <a:ext cx="3342667" cy="1648977"/>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9B93CEC6-CFD6-724E-DAE0-A991EEEA6699}"/>
              </a:ext>
            </a:extLst>
          </p:cNvPr>
          <p:cNvSpPr/>
          <p:nvPr/>
        </p:nvSpPr>
        <p:spPr>
          <a:xfrm>
            <a:off x="6574330" y="4895643"/>
            <a:ext cx="3342667" cy="1362646"/>
          </a:xfrm>
          <a:prstGeom prst="frame">
            <a:avLst>
              <a:gd name="adj1" fmla="val 433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2D917D34-5F2D-D5AF-2797-9D2E3D161125}"/>
              </a:ext>
            </a:extLst>
          </p:cNvPr>
          <p:cNvSpPr txBox="1"/>
          <p:nvPr/>
        </p:nvSpPr>
        <p:spPr>
          <a:xfrm>
            <a:off x="638172" y="3288523"/>
            <a:ext cx="304020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Statewide disparities persist.</a:t>
            </a:r>
          </a:p>
        </p:txBody>
      </p:sp>
    </p:spTree>
    <p:extLst>
      <p:ext uri="{BB962C8B-B14F-4D97-AF65-F5344CB8AC3E}">
        <p14:creationId xmlns:p14="http://schemas.microsoft.com/office/powerpoint/2010/main" val="31563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1" grpId="0"/>
      <p:bldP spid="12"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A38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0C0DC-B5F6-D358-8024-2EA73ACB73E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Average Hours Worked per Week for Working Adults </a:t>
            </a:r>
            <a:br>
              <a:rPr lang="en-US" sz="2200" dirty="0">
                <a:solidFill>
                  <a:srgbClr val="FFFFFF"/>
                </a:solidFill>
              </a:rPr>
            </a:br>
            <a:r>
              <a:rPr lang="en-US" sz="1800" kern="1200" dirty="0">
                <a:solidFill>
                  <a:srgbClr val="FFFFFF"/>
                </a:solidFill>
                <a:latin typeface="+mj-lt"/>
                <a:ea typeface="+mj-ea"/>
                <a:cs typeface="+mj-cs"/>
              </a:rPr>
              <a:t>Ages 25 to 54</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p>
        </p:txBody>
      </p:sp>
      <p:pic>
        <p:nvPicPr>
          <p:cNvPr id="4" name="Content Placeholder 3" descr="A graph of a number of years&#10;&#10;Description automatically generated with medium confidence">
            <a:extLst>
              <a:ext uri="{FF2B5EF4-FFF2-40B4-BE49-F238E27FC236}">
                <a16:creationId xmlns:a16="http://schemas.microsoft.com/office/drawing/2014/main" id="{9AD1788D-F83E-C637-2CA8-1FF937C27F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014216" y="0"/>
            <a:ext cx="8177784" cy="6601968"/>
          </a:xfrm>
          <a:prstGeom prst="rect">
            <a:avLst/>
          </a:prstGeom>
          <a:noFill/>
        </p:spPr>
      </p:pic>
      <p:sp>
        <p:nvSpPr>
          <p:cNvPr id="3" name="TextBox 2">
            <a:extLst>
              <a:ext uri="{FF2B5EF4-FFF2-40B4-BE49-F238E27FC236}">
                <a16:creationId xmlns:a16="http://schemas.microsoft.com/office/drawing/2014/main" id="{7F7973B5-D133-52A8-7A98-AD846BF466F4}"/>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5" name="TextBox 4">
            <a:extLst>
              <a:ext uri="{FF2B5EF4-FFF2-40B4-BE49-F238E27FC236}">
                <a16:creationId xmlns:a16="http://schemas.microsoft.com/office/drawing/2014/main" id="{7A27C473-65F1-9A55-AB40-170C03D54974}"/>
              </a:ext>
            </a:extLst>
          </p:cNvPr>
          <p:cNvSpPr txBox="1"/>
          <p:nvPr/>
        </p:nvSpPr>
        <p:spPr>
          <a:xfrm>
            <a:off x="638175" y="3571588"/>
            <a:ext cx="344363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Working Black adults with disabilities work fewer hours than their peers</a:t>
            </a:r>
            <a:r>
              <a:rPr lang="en-US" dirty="0">
                <a:latin typeface="+mj-lt"/>
              </a:rPr>
              <a:t>, with neutral to negative changes over time.</a:t>
            </a:r>
          </a:p>
        </p:txBody>
      </p:sp>
      <p:sp>
        <p:nvSpPr>
          <p:cNvPr id="6" name="Frame 5">
            <a:extLst>
              <a:ext uri="{FF2B5EF4-FFF2-40B4-BE49-F238E27FC236}">
                <a16:creationId xmlns:a16="http://schemas.microsoft.com/office/drawing/2014/main" id="{98A89A67-D652-DC0D-3685-152F5005AAF3}"/>
              </a:ext>
            </a:extLst>
          </p:cNvPr>
          <p:cNvSpPr/>
          <p:nvPr/>
        </p:nvSpPr>
        <p:spPr>
          <a:xfrm>
            <a:off x="5674936" y="543827"/>
            <a:ext cx="3157979" cy="461665"/>
          </a:xfrm>
          <a:prstGeom prst="frame">
            <a:avLst>
              <a:gd name="adj1" fmla="val 995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AD45DAF-9693-6433-2152-F34FBAD0DABE}"/>
              </a:ext>
            </a:extLst>
          </p:cNvPr>
          <p:cNvSpPr/>
          <p:nvPr/>
        </p:nvSpPr>
        <p:spPr>
          <a:xfrm>
            <a:off x="5674936" y="1893431"/>
            <a:ext cx="3149664" cy="4318833"/>
          </a:xfrm>
          <a:prstGeom prst="frame">
            <a:avLst>
              <a:gd name="adj1" fmla="val 192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17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9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A8C86-046C-B76B-684A-9B65678CCB42}"/>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sz="2700" kern="1200" dirty="0">
                <a:solidFill>
                  <a:srgbClr val="FFFFFF"/>
                </a:solidFill>
                <a:latin typeface="+mj-lt"/>
                <a:ea typeface="+mj-ea"/>
                <a:cs typeface="+mj-cs"/>
              </a:rPr>
              <a:t>Annual Wages Earned for Adults Working for a Wage </a:t>
            </a:r>
            <a:br>
              <a:rPr lang="en-US" sz="2200" kern="1200" dirty="0">
                <a:solidFill>
                  <a:srgbClr val="FFFFFF"/>
                </a:solidFill>
                <a:latin typeface="+mj-lt"/>
                <a:ea typeface="+mj-ea"/>
                <a:cs typeface="+mj-cs"/>
              </a:rPr>
            </a:br>
            <a:r>
              <a:rPr lang="en-US" sz="2000" kern="1200" dirty="0">
                <a:solidFill>
                  <a:srgbClr val="FFFFFF"/>
                </a:solidFill>
                <a:latin typeface="+mj-lt"/>
                <a:ea typeface="+mj-ea"/>
                <a:cs typeface="+mj-cs"/>
              </a:rPr>
              <a:t>Ages 25 to 54 </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2009-2013 and 2018-2022</a:t>
            </a:r>
            <a:br>
              <a:rPr lang="en-US" sz="2000" dirty="0">
                <a:solidFill>
                  <a:srgbClr val="FFFFFF"/>
                </a:solidFill>
              </a:rPr>
            </a:br>
            <a:r>
              <a:rPr lang="en-US" sz="2000" kern="1200" dirty="0">
                <a:solidFill>
                  <a:srgbClr val="FFFFFF"/>
                </a:solidFill>
                <a:latin typeface="+mj-lt"/>
                <a:ea typeface="+mj-ea"/>
                <a:cs typeface="+mj-cs"/>
              </a:rPr>
              <a:t>New Jersey</a:t>
            </a:r>
          </a:p>
        </p:txBody>
      </p:sp>
      <p:pic>
        <p:nvPicPr>
          <p:cNvPr id="4" name="Content Placeholder 3" descr="A graph of a graph showing the number of different colored squares&#10;&#10;Description automatically generated with medium confidence">
            <a:extLst>
              <a:ext uri="{FF2B5EF4-FFF2-40B4-BE49-F238E27FC236}">
                <a16:creationId xmlns:a16="http://schemas.microsoft.com/office/drawing/2014/main" id="{0CF9F3F9-EA4B-7799-AAA2-54B6E7E8A9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50969" y="0"/>
            <a:ext cx="8241031" cy="6592824"/>
          </a:xfrm>
          <a:prstGeom prst="rect">
            <a:avLst/>
          </a:prstGeom>
          <a:noFill/>
        </p:spPr>
      </p:pic>
      <p:sp>
        <p:nvSpPr>
          <p:cNvPr id="3" name="TextBox 2">
            <a:extLst>
              <a:ext uri="{FF2B5EF4-FFF2-40B4-BE49-F238E27FC236}">
                <a16:creationId xmlns:a16="http://schemas.microsoft.com/office/drawing/2014/main" id="{A2FA4A2A-15D8-B9C5-FAA8-FE6415C39445}"/>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5" name="TextBox 4">
            <a:extLst>
              <a:ext uri="{FF2B5EF4-FFF2-40B4-BE49-F238E27FC236}">
                <a16:creationId xmlns:a16="http://schemas.microsoft.com/office/drawing/2014/main" id="{2FA690F5-B65C-023A-C9B0-44127017B43B}"/>
              </a:ext>
            </a:extLst>
          </p:cNvPr>
          <p:cNvSpPr txBox="1"/>
          <p:nvPr/>
        </p:nvSpPr>
        <p:spPr>
          <a:xfrm>
            <a:off x="638175" y="3571588"/>
            <a:ext cx="3443633"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Working Black adults with disabilities earn lower wages </a:t>
            </a:r>
            <a:r>
              <a:rPr lang="en-US" dirty="0">
                <a:latin typeface="+mj-lt"/>
              </a:rPr>
              <a:t>than their peers.</a:t>
            </a:r>
          </a:p>
        </p:txBody>
      </p:sp>
      <p:sp>
        <p:nvSpPr>
          <p:cNvPr id="8" name="TextBox 7">
            <a:extLst>
              <a:ext uri="{FF2B5EF4-FFF2-40B4-BE49-F238E27FC236}">
                <a16:creationId xmlns:a16="http://schemas.microsoft.com/office/drawing/2014/main" id="{04BEDF8E-5E03-8111-28A4-F462B9FF7DF0}"/>
              </a:ext>
            </a:extLst>
          </p:cNvPr>
          <p:cNvSpPr txBox="1"/>
          <p:nvPr/>
        </p:nvSpPr>
        <p:spPr>
          <a:xfrm>
            <a:off x="638175" y="4453451"/>
            <a:ext cx="3443633"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Changes over time for working Black adults with disabilities have been negligible, as compared to modest declines for working non-Black adults with disabilities.</a:t>
            </a:r>
          </a:p>
        </p:txBody>
      </p:sp>
      <p:sp>
        <p:nvSpPr>
          <p:cNvPr id="10" name="Frame 9">
            <a:extLst>
              <a:ext uri="{FF2B5EF4-FFF2-40B4-BE49-F238E27FC236}">
                <a16:creationId xmlns:a16="http://schemas.microsoft.com/office/drawing/2014/main" id="{C492B391-FCBF-47CE-5D54-322193E86E22}"/>
              </a:ext>
            </a:extLst>
          </p:cNvPr>
          <p:cNvSpPr/>
          <p:nvPr/>
        </p:nvSpPr>
        <p:spPr>
          <a:xfrm>
            <a:off x="6262274" y="3327662"/>
            <a:ext cx="1571400" cy="2880115"/>
          </a:xfrm>
          <a:prstGeom prst="frame">
            <a:avLst>
              <a:gd name="adj1" fmla="val 372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B8631901-C413-C4B7-3A7E-3C1A45AA55AA}"/>
              </a:ext>
            </a:extLst>
          </p:cNvPr>
          <p:cNvSpPr/>
          <p:nvPr/>
        </p:nvSpPr>
        <p:spPr>
          <a:xfrm>
            <a:off x="10292366" y="3327662"/>
            <a:ext cx="1571400" cy="2880115"/>
          </a:xfrm>
          <a:prstGeom prst="frame">
            <a:avLst>
              <a:gd name="adj1" fmla="val 432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6EA2337E-A9F6-DFE0-39F5-2EB365DB2E64}"/>
              </a:ext>
            </a:extLst>
          </p:cNvPr>
          <p:cNvSpPr/>
          <p:nvPr/>
        </p:nvSpPr>
        <p:spPr>
          <a:xfrm>
            <a:off x="4247228" y="3327662"/>
            <a:ext cx="3586446" cy="2880115"/>
          </a:xfrm>
          <a:prstGeom prst="frame">
            <a:avLst>
              <a:gd name="adj1" fmla="val 2414"/>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08CCF776-DB4F-C59F-FDDB-5C860BF19B90}"/>
              </a:ext>
            </a:extLst>
          </p:cNvPr>
          <p:cNvSpPr/>
          <p:nvPr/>
        </p:nvSpPr>
        <p:spPr>
          <a:xfrm>
            <a:off x="8277320" y="3327662"/>
            <a:ext cx="3586446" cy="2880115"/>
          </a:xfrm>
          <a:prstGeom prst="frame">
            <a:avLst>
              <a:gd name="adj1" fmla="val 2414"/>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87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P spid="10" grpId="1" animBg="1"/>
      <p:bldP spid="11" grpId="0" animBg="1"/>
      <p:bldP spid="11" grpId="1"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2D7-0CC8-D381-6FC4-E5E71E06C346}"/>
              </a:ext>
            </a:extLst>
          </p:cNvPr>
          <p:cNvSpPr>
            <a:spLocks noGrp="1"/>
          </p:cNvSpPr>
          <p:nvPr>
            <p:ph type="title"/>
          </p:nvPr>
        </p:nvSpPr>
        <p:spPr/>
        <p:txBody>
          <a:bodyPr/>
          <a:lstStyle/>
          <a:p>
            <a:r>
              <a:rPr lang="en-US" dirty="0"/>
              <a:t>Employment Takeaways</a:t>
            </a:r>
          </a:p>
        </p:txBody>
      </p:sp>
      <p:sp>
        <p:nvSpPr>
          <p:cNvPr id="3" name="Content Placeholder 2">
            <a:extLst>
              <a:ext uri="{FF2B5EF4-FFF2-40B4-BE49-F238E27FC236}">
                <a16:creationId xmlns:a16="http://schemas.microsoft.com/office/drawing/2014/main" id="{80606768-366B-496C-5E68-2CEC23FD64C7}"/>
              </a:ext>
            </a:extLst>
          </p:cNvPr>
          <p:cNvSpPr>
            <a:spLocks noGrp="1"/>
          </p:cNvSpPr>
          <p:nvPr>
            <p:ph idx="1"/>
          </p:nvPr>
        </p:nvSpPr>
        <p:spPr/>
        <p:txBody>
          <a:bodyPr/>
          <a:lstStyle/>
          <a:p>
            <a:r>
              <a:rPr lang="en-US" b="1" dirty="0">
                <a:latin typeface="+mj-lt"/>
              </a:rPr>
              <a:t>Black adults with disabilities experience worse employment outcomes than their non-Black peers with disabilities, which can deepen their risk for poverty and need for social safety nets. </a:t>
            </a:r>
          </a:p>
          <a:p>
            <a:pPr lvl="1"/>
            <a:r>
              <a:rPr lang="en-US" dirty="0">
                <a:latin typeface="+mj-lt"/>
              </a:rPr>
              <a:t>Black adults with disabilities are consistently more disengaged from the workforce.</a:t>
            </a:r>
          </a:p>
          <a:p>
            <a:pPr lvl="1"/>
            <a:r>
              <a:rPr lang="en-US" dirty="0">
                <a:latin typeface="+mj-lt"/>
              </a:rPr>
              <a:t>Black adults with disabilities work fewer hours and earn lower wages. </a:t>
            </a:r>
          </a:p>
        </p:txBody>
      </p:sp>
    </p:spTree>
    <p:extLst>
      <p:ext uri="{BB962C8B-B14F-4D97-AF65-F5344CB8AC3E}">
        <p14:creationId xmlns:p14="http://schemas.microsoft.com/office/powerpoint/2010/main" val="18804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E40-2C40-7075-B5D7-F85E2E0DFF5D}"/>
              </a:ext>
            </a:extLst>
          </p:cNvPr>
          <p:cNvSpPr>
            <a:spLocks noGrp="1"/>
          </p:cNvSpPr>
          <p:nvPr>
            <p:ph type="title"/>
          </p:nvPr>
        </p:nvSpPr>
        <p:spPr/>
        <p:txBody>
          <a:bodyPr/>
          <a:lstStyle/>
          <a:p>
            <a:pPr algn="ctr"/>
            <a:r>
              <a:rPr lang="en-US" dirty="0"/>
              <a:t>Housing</a:t>
            </a:r>
          </a:p>
        </p:txBody>
      </p:sp>
      <p:sp>
        <p:nvSpPr>
          <p:cNvPr id="3" name="Text Placeholder 2">
            <a:extLst>
              <a:ext uri="{FF2B5EF4-FFF2-40B4-BE49-F238E27FC236}">
                <a16:creationId xmlns:a16="http://schemas.microsoft.com/office/drawing/2014/main" id="{27D36FF5-FEDF-334D-8E90-9A0765425C6B}"/>
              </a:ext>
            </a:extLst>
          </p:cNvPr>
          <p:cNvSpPr>
            <a:spLocks noGrp="1"/>
          </p:cNvSpPr>
          <p:nvPr>
            <p:ph type="body" idx="1"/>
          </p:nvPr>
        </p:nvSpPr>
        <p:spPr/>
        <p:txBody>
          <a:bodyPr/>
          <a:lstStyle/>
          <a:p>
            <a:pPr algn="ctr"/>
            <a:r>
              <a:rPr lang="en-US" i="1" dirty="0">
                <a:latin typeface="+mj-lt"/>
              </a:rPr>
              <a:t>How does homeownership differ for New Jerseyans within disability status? </a:t>
            </a:r>
          </a:p>
          <a:p>
            <a:pPr algn="ctr"/>
            <a:r>
              <a:rPr lang="en-US" i="1" dirty="0">
                <a:latin typeface="+mj-lt"/>
              </a:rPr>
              <a:t>How is cost burden distributed? </a:t>
            </a:r>
          </a:p>
        </p:txBody>
      </p:sp>
    </p:spTree>
    <p:extLst>
      <p:ext uri="{BB962C8B-B14F-4D97-AF65-F5344CB8AC3E}">
        <p14:creationId xmlns:p14="http://schemas.microsoft.com/office/powerpoint/2010/main" val="345566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B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82138-77C4-233E-B943-8C8859A1A95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Homeownership</a:t>
            </a:r>
            <a:br>
              <a:rPr lang="en-US" sz="2200" kern="1200" dirty="0">
                <a:solidFill>
                  <a:srgbClr val="FFFFFF"/>
                </a:solidFill>
                <a:latin typeface="+mj-lt"/>
                <a:ea typeface="+mj-ea"/>
                <a:cs typeface="+mj-cs"/>
              </a:rPr>
            </a:br>
            <a:r>
              <a:rPr lang="en-US" sz="1800" kern="1200" dirty="0">
                <a:solidFill>
                  <a:srgbClr val="FFFFFF"/>
                </a:solidFill>
                <a:latin typeface="+mj-lt"/>
                <a:ea typeface="+mj-ea"/>
                <a:cs typeface="+mj-cs"/>
              </a:rPr>
              <a:t>Heads of Household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p>
        </p:txBody>
      </p:sp>
      <p:pic>
        <p:nvPicPr>
          <p:cNvPr id="4" name="Content Placeholder 3" descr="A graph of a bar chart&#10;&#10;Description automatically generated with medium confidence">
            <a:extLst>
              <a:ext uri="{FF2B5EF4-FFF2-40B4-BE49-F238E27FC236}">
                <a16:creationId xmlns:a16="http://schemas.microsoft.com/office/drawing/2014/main" id="{F5F1E090-AD31-4B22-D172-55BF48AE0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8495" y="0"/>
            <a:ext cx="8223505" cy="6644639"/>
          </a:xfrm>
          <a:prstGeom prst="rect">
            <a:avLst/>
          </a:prstGeom>
          <a:noFill/>
        </p:spPr>
      </p:pic>
      <p:sp>
        <p:nvSpPr>
          <p:cNvPr id="3" name="TextBox 2">
            <a:extLst>
              <a:ext uri="{FF2B5EF4-FFF2-40B4-BE49-F238E27FC236}">
                <a16:creationId xmlns:a16="http://schemas.microsoft.com/office/drawing/2014/main" id="{0F9F7887-9A73-572A-BB7E-AECAA7C8AF2B}"/>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5" name="TextBox 4">
            <a:extLst>
              <a:ext uri="{FF2B5EF4-FFF2-40B4-BE49-F238E27FC236}">
                <a16:creationId xmlns:a16="http://schemas.microsoft.com/office/drawing/2014/main" id="{92E1BAE9-6CA2-ADD3-7D43-E7377957968B}"/>
              </a:ext>
            </a:extLst>
          </p:cNvPr>
          <p:cNvSpPr txBox="1"/>
          <p:nvPr/>
        </p:nvSpPr>
        <p:spPr>
          <a:xfrm>
            <a:off x="638175" y="3571588"/>
            <a:ext cx="3443633"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Unlike their peers, </a:t>
            </a:r>
            <a:r>
              <a:rPr lang="en-US" b="1" dirty="0">
                <a:latin typeface="+mj-lt"/>
              </a:rPr>
              <a:t>Black heads of households with disabilities rent their homes </a:t>
            </a:r>
            <a:r>
              <a:rPr lang="en-US" dirty="0">
                <a:latin typeface="+mj-lt"/>
              </a:rPr>
              <a:t>much more often than they own.</a:t>
            </a:r>
          </a:p>
          <a:p>
            <a:pPr marL="285750" indent="-285750">
              <a:buFont typeface="Arial" panose="020B0604020202020204" pitchFamily="34" charset="0"/>
              <a:buChar char="•"/>
            </a:pPr>
            <a:r>
              <a:rPr lang="en-US" dirty="0">
                <a:latin typeface="+mj-lt"/>
              </a:rPr>
              <a:t>This is consistent over time.</a:t>
            </a:r>
          </a:p>
        </p:txBody>
      </p:sp>
      <p:sp>
        <p:nvSpPr>
          <p:cNvPr id="6" name="Frame 5">
            <a:extLst>
              <a:ext uri="{FF2B5EF4-FFF2-40B4-BE49-F238E27FC236}">
                <a16:creationId xmlns:a16="http://schemas.microsoft.com/office/drawing/2014/main" id="{2FA417CD-CA77-4F48-FC82-4579BEDD89E2}"/>
              </a:ext>
            </a:extLst>
          </p:cNvPr>
          <p:cNvSpPr/>
          <p:nvPr/>
        </p:nvSpPr>
        <p:spPr>
          <a:xfrm>
            <a:off x="5674936" y="586766"/>
            <a:ext cx="6400800" cy="3956954"/>
          </a:xfrm>
          <a:prstGeom prst="frame">
            <a:avLst>
              <a:gd name="adj1" fmla="val 1773"/>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511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56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189C3-503F-6404-1479-3609B90D983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dirty="0">
                <a:solidFill>
                  <a:srgbClr val="FFFFFF"/>
                </a:solidFill>
                <a:latin typeface="+mj-lt"/>
                <a:ea typeface="+mj-ea"/>
                <a:cs typeface="+mj-cs"/>
              </a:rPr>
              <a:t>Homeownership</a:t>
            </a:r>
            <a:br>
              <a:rPr lang="en-US" sz="3600" kern="1200" dirty="0">
                <a:solidFill>
                  <a:srgbClr val="FFFFFF"/>
                </a:solidFill>
                <a:latin typeface="+mj-lt"/>
                <a:ea typeface="+mj-ea"/>
                <a:cs typeface="+mj-cs"/>
              </a:rPr>
            </a:br>
            <a:r>
              <a:rPr lang="en-US" sz="1800" kern="1200" dirty="0">
                <a:solidFill>
                  <a:srgbClr val="FFFFFF"/>
                </a:solidFill>
                <a:latin typeface="+mj-lt"/>
                <a:ea typeface="+mj-ea"/>
                <a:cs typeface="+mj-cs"/>
              </a:rPr>
              <a:t>Heads of Household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2018-2022</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State Region</a:t>
            </a:r>
            <a:r>
              <a:rPr lang="en-US" sz="1800" dirty="0">
                <a:solidFill>
                  <a:srgbClr val="FFFFFF"/>
                </a:solidFill>
              </a:rPr>
              <a:t> </a:t>
            </a:r>
            <a:r>
              <a:rPr lang="en-US" sz="1800" kern="1200" dirty="0">
                <a:solidFill>
                  <a:srgbClr val="FFFFFF"/>
                </a:solidFill>
                <a:latin typeface="+mj-lt"/>
                <a:ea typeface="+mj-ea"/>
                <a:cs typeface="+mj-cs"/>
              </a:rPr>
              <a:t>and County</a:t>
            </a:r>
          </a:p>
        </p:txBody>
      </p:sp>
      <p:pic>
        <p:nvPicPr>
          <p:cNvPr id="4" name="Content Placeholder 3" descr="A graph of a number of people&#10;&#10;Description automatically generated with medium confidence">
            <a:extLst>
              <a:ext uri="{FF2B5EF4-FFF2-40B4-BE49-F238E27FC236}">
                <a16:creationId xmlns:a16="http://schemas.microsoft.com/office/drawing/2014/main" id="{6DC2427F-D0FF-E5EF-4D84-7484C85D6C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086225" y="0"/>
            <a:ext cx="8105776" cy="6644639"/>
          </a:xfrm>
          <a:prstGeom prst="rect">
            <a:avLst/>
          </a:prstGeom>
          <a:noFill/>
        </p:spPr>
      </p:pic>
      <p:sp>
        <p:nvSpPr>
          <p:cNvPr id="3" name="TextBox 2">
            <a:extLst>
              <a:ext uri="{FF2B5EF4-FFF2-40B4-BE49-F238E27FC236}">
                <a16:creationId xmlns:a16="http://schemas.microsoft.com/office/drawing/2014/main" id="{FDED4E69-7C26-18E8-084D-88E94BDFA93F}"/>
              </a:ext>
            </a:extLst>
          </p:cNvPr>
          <p:cNvSpPr txBox="1"/>
          <p:nvPr/>
        </p:nvSpPr>
        <p:spPr>
          <a:xfrm>
            <a:off x="3916679" y="6471273"/>
            <a:ext cx="8275321" cy="276999"/>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2018-2022</a:t>
            </a:r>
          </a:p>
        </p:txBody>
      </p:sp>
      <p:sp>
        <p:nvSpPr>
          <p:cNvPr id="5" name="TextBox 4">
            <a:extLst>
              <a:ext uri="{FF2B5EF4-FFF2-40B4-BE49-F238E27FC236}">
                <a16:creationId xmlns:a16="http://schemas.microsoft.com/office/drawing/2014/main" id="{B0976481-8D56-3F05-A5CC-67E967619F8B}"/>
              </a:ext>
            </a:extLst>
          </p:cNvPr>
          <p:cNvSpPr txBox="1"/>
          <p:nvPr/>
        </p:nvSpPr>
        <p:spPr>
          <a:xfrm>
            <a:off x="638175" y="3571588"/>
            <a:ext cx="344363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By and large, </a:t>
            </a:r>
            <a:r>
              <a:rPr lang="en-US" b="1" dirty="0">
                <a:latin typeface="+mj-lt"/>
              </a:rPr>
              <a:t>more</a:t>
            </a:r>
            <a:r>
              <a:rPr lang="en-US" dirty="0">
                <a:latin typeface="+mj-lt"/>
              </a:rPr>
              <a:t> </a:t>
            </a:r>
            <a:r>
              <a:rPr lang="en-US" b="1" dirty="0">
                <a:latin typeface="+mj-lt"/>
              </a:rPr>
              <a:t>Black heads of households with disabilities rent their home across state regions and counties.</a:t>
            </a:r>
          </a:p>
        </p:txBody>
      </p:sp>
      <p:sp>
        <p:nvSpPr>
          <p:cNvPr id="6" name="TextBox 5">
            <a:extLst>
              <a:ext uri="{FF2B5EF4-FFF2-40B4-BE49-F238E27FC236}">
                <a16:creationId xmlns:a16="http://schemas.microsoft.com/office/drawing/2014/main" id="{888EEDFE-10FE-BFA7-72D7-76849D73F32B}"/>
              </a:ext>
            </a:extLst>
          </p:cNvPr>
          <p:cNvSpPr txBox="1"/>
          <p:nvPr/>
        </p:nvSpPr>
        <p:spPr>
          <a:xfrm>
            <a:off x="638175" y="4771917"/>
            <a:ext cx="344363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More Black heads of households with disabilities own their home in southern counties, like Camden.</a:t>
            </a:r>
          </a:p>
        </p:txBody>
      </p:sp>
      <p:sp>
        <p:nvSpPr>
          <p:cNvPr id="7" name="Frame 6">
            <a:extLst>
              <a:ext uri="{FF2B5EF4-FFF2-40B4-BE49-F238E27FC236}">
                <a16:creationId xmlns:a16="http://schemas.microsoft.com/office/drawing/2014/main" id="{3AFA88B0-FE1D-6BA5-7505-9D9CAA1725FC}"/>
              </a:ext>
            </a:extLst>
          </p:cNvPr>
          <p:cNvSpPr/>
          <p:nvPr/>
        </p:nvSpPr>
        <p:spPr>
          <a:xfrm>
            <a:off x="4524865" y="483071"/>
            <a:ext cx="7466029" cy="2059239"/>
          </a:xfrm>
          <a:prstGeom prst="frame">
            <a:avLst>
              <a:gd name="adj1" fmla="val 268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EA540615-750D-1460-ECE7-E29829151FFE}"/>
              </a:ext>
            </a:extLst>
          </p:cNvPr>
          <p:cNvSpPr/>
          <p:nvPr/>
        </p:nvSpPr>
        <p:spPr>
          <a:xfrm>
            <a:off x="6828505" y="483070"/>
            <a:ext cx="622170" cy="2917355"/>
          </a:xfrm>
          <a:prstGeom prst="frame">
            <a:avLst>
              <a:gd name="adj1" fmla="val 7012"/>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2D9532E5-E4B1-2EB5-384F-F6CF77F8B018}"/>
              </a:ext>
            </a:extLst>
          </p:cNvPr>
          <p:cNvSpPr/>
          <p:nvPr/>
        </p:nvSpPr>
        <p:spPr>
          <a:xfrm>
            <a:off x="8363146" y="483070"/>
            <a:ext cx="622170" cy="2917355"/>
          </a:xfrm>
          <a:prstGeom prst="frame">
            <a:avLst>
              <a:gd name="adj1" fmla="val 7012"/>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36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4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5200F-F3AA-5E50-8E54-7A56B469584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Renter Cost Burdens</a:t>
            </a:r>
            <a:br>
              <a:rPr lang="en-US" sz="2200" kern="1200" dirty="0">
                <a:solidFill>
                  <a:srgbClr val="FFFFFF"/>
                </a:solidFill>
                <a:latin typeface="+mj-lt"/>
                <a:ea typeface="+mj-ea"/>
                <a:cs typeface="+mj-cs"/>
              </a:rPr>
            </a:br>
            <a:r>
              <a:rPr lang="en-US" sz="1800" kern="1200" dirty="0">
                <a:solidFill>
                  <a:srgbClr val="FFFFFF"/>
                </a:solidFill>
                <a:latin typeface="+mj-lt"/>
                <a:ea typeface="+mj-ea"/>
                <a:cs typeface="+mj-cs"/>
              </a:rPr>
              <a:t>Heads of Household</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p>
        </p:txBody>
      </p:sp>
      <p:pic>
        <p:nvPicPr>
          <p:cNvPr id="4" name="Content Placeholder 3" descr="A graph of a number of people&#10;&#10;Description automatically generated with medium confidence">
            <a:extLst>
              <a:ext uri="{FF2B5EF4-FFF2-40B4-BE49-F238E27FC236}">
                <a16:creationId xmlns:a16="http://schemas.microsoft.com/office/drawing/2014/main" id="{E99AAEAB-5FE5-6BC3-B73A-8F381F4C79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16679" y="0"/>
            <a:ext cx="8275321" cy="6620256"/>
          </a:xfrm>
          <a:prstGeom prst="rect">
            <a:avLst/>
          </a:prstGeom>
          <a:noFill/>
        </p:spPr>
      </p:pic>
      <p:sp>
        <p:nvSpPr>
          <p:cNvPr id="3" name="TextBox 2">
            <a:extLst>
              <a:ext uri="{FF2B5EF4-FFF2-40B4-BE49-F238E27FC236}">
                <a16:creationId xmlns:a16="http://schemas.microsoft.com/office/drawing/2014/main" id="{8073404C-12AA-4486-3737-5BC9C8DBBDEF}"/>
              </a:ext>
            </a:extLst>
          </p:cNvPr>
          <p:cNvSpPr txBox="1"/>
          <p:nvPr/>
        </p:nvSpPr>
        <p:spPr>
          <a:xfrm>
            <a:off x="638173" y="3313636"/>
            <a:ext cx="3443633" cy="1015663"/>
          </a:xfrm>
          <a:prstGeom prst="rect">
            <a:avLst/>
          </a:prstGeom>
          <a:noFill/>
        </p:spPr>
        <p:txBody>
          <a:bodyPr wrap="square" rtlCol="0">
            <a:spAutoFit/>
          </a:bodyPr>
          <a:lstStyle/>
          <a:p>
            <a:pPr marL="285750" indent="-285750">
              <a:buFont typeface="Arial" panose="020B0604020202020204" pitchFamily="34" charset="0"/>
              <a:buChar char="•"/>
            </a:pPr>
            <a:r>
              <a:rPr lang="en-US" sz="1500" b="1" dirty="0">
                <a:latin typeface="+mj-lt"/>
              </a:rPr>
              <a:t>Renter cost burden is relatively evenly distributed </a:t>
            </a:r>
            <a:r>
              <a:rPr lang="en-US" sz="1500" dirty="0">
                <a:latin typeface="+mj-lt"/>
              </a:rPr>
              <a:t>across Black and non-Black heads of households with disabilities over time.</a:t>
            </a:r>
          </a:p>
        </p:txBody>
      </p:sp>
      <p:sp>
        <p:nvSpPr>
          <p:cNvPr id="5" name="TextBox 4">
            <a:extLst>
              <a:ext uri="{FF2B5EF4-FFF2-40B4-BE49-F238E27FC236}">
                <a16:creationId xmlns:a16="http://schemas.microsoft.com/office/drawing/2014/main" id="{B0F997A2-7A7D-42AA-B39C-E870D76BB5D9}"/>
              </a:ext>
            </a:extLst>
          </p:cNvPr>
          <p:cNvSpPr txBox="1"/>
          <p:nvPr/>
        </p:nvSpPr>
        <p:spPr>
          <a:xfrm>
            <a:off x="638172" y="4284760"/>
            <a:ext cx="3443633" cy="1015663"/>
          </a:xfrm>
          <a:prstGeom prst="rect">
            <a:avLst/>
          </a:prstGeom>
          <a:noFill/>
        </p:spPr>
        <p:txBody>
          <a:bodyPr wrap="square" rtlCol="0">
            <a:spAutoFit/>
          </a:bodyPr>
          <a:lstStyle/>
          <a:p>
            <a:pPr marL="285750" indent="-285750">
              <a:buFont typeface="Arial" panose="020B0604020202020204" pitchFamily="34" charset="0"/>
              <a:buChar char="•"/>
            </a:pPr>
            <a:r>
              <a:rPr lang="en-US" sz="1500" b="1" dirty="0">
                <a:latin typeface="+mj-lt"/>
              </a:rPr>
              <a:t>Most heads of households with disabilities are severely cost-burdened</a:t>
            </a:r>
            <a:r>
              <a:rPr lang="en-US" sz="1500" dirty="0">
                <a:latin typeface="+mj-lt"/>
              </a:rPr>
              <a:t>, spending 50% or more of their income on rent and utilities.</a:t>
            </a:r>
          </a:p>
        </p:txBody>
      </p:sp>
      <p:sp>
        <p:nvSpPr>
          <p:cNvPr id="6" name="TextBox 5">
            <a:extLst>
              <a:ext uri="{FF2B5EF4-FFF2-40B4-BE49-F238E27FC236}">
                <a16:creationId xmlns:a16="http://schemas.microsoft.com/office/drawing/2014/main" id="{90C98BA1-ECA9-EF6F-D1C3-5B425B405B6A}"/>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7" name="TextBox 6">
            <a:extLst>
              <a:ext uri="{FF2B5EF4-FFF2-40B4-BE49-F238E27FC236}">
                <a16:creationId xmlns:a16="http://schemas.microsoft.com/office/drawing/2014/main" id="{22B4C49D-31A1-897D-87FB-E17ADF7DFA2B}"/>
              </a:ext>
            </a:extLst>
          </p:cNvPr>
          <p:cNvSpPr txBox="1"/>
          <p:nvPr/>
        </p:nvSpPr>
        <p:spPr>
          <a:xfrm>
            <a:off x="638172" y="5300423"/>
            <a:ext cx="3443633" cy="1015663"/>
          </a:xfrm>
          <a:prstGeom prst="rect">
            <a:avLst/>
          </a:prstGeom>
          <a:noFill/>
        </p:spPr>
        <p:txBody>
          <a:bodyPr wrap="square" rtlCol="0">
            <a:spAutoFit/>
          </a:bodyPr>
          <a:lstStyle/>
          <a:p>
            <a:pPr marL="285750" indent="-285750">
              <a:buFont typeface="Arial" panose="020B0604020202020204" pitchFamily="34" charset="0"/>
              <a:buChar char="•"/>
            </a:pPr>
            <a:r>
              <a:rPr lang="en-US" sz="1500" b="1" dirty="0">
                <a:latin typeface="+mj-lt"/>
              </a:rPr>
              <a:t>Since Black heads of households rent more often than own, however, renter cost burdens are more often borne by them.</a:t>
            </a:r>
          </a:p>
        </p:txBody>
      </p:sp>
      <p:sp>
        <p:nvSpPr>
          <p:cNvPr id="8" name="Frame 7">
            <a:extLst>
              <a:ext uri="{FF2B5EF4-FFF2-40B4-BE49-F238E27FC236}">
                <a16:creationId xmlns:a16="http://schemas.microsoft.com/office/drawing/2014/main" id="{4A16D78D-F912-EC18-A1AA-0FB4F61EBD8C}"/>
              </a:ext>
            </a:extLst>
          </p:cNvPr>
          <p:cNvSpPr/>
          <p:nvPr/>
        </p:nvSpPr>
        <p:spPr>
          <a:xfrm>
            <a:off x="5684363" y="837219"/>
            <a:ext cx="3101418" cy="3659367"/>
          </a:xfrm>
          <a:prstGeom prst="frame">
            <a:avLst>
              <a:gd name="adj1" fmla="val 208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681AB122-5F5D-D17A-8AB7-3762C5505DE2}"/>
              </a:ext>
            </a:extLst>
          </p:cNvPr>
          <p:cNvSpPr/>
          <p:nvPr/>
        </p:nvSpPr>
        <p:spPr>
          <a:xfrm>
            <a:off x="5684363" y="2064471"/>
            <a:ext cx="3101418" cy="2432116"/>
          </a:xfrm>
          <a:prstGeom prst="frame">
            <a:avLst>
              <a:gd name="adj1" fmla="val 208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20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8" grpId="1"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2D7-0CC8-D381-6FC4-E5E71E06C346}"/>
              </a:ext>
            </a:extLst>
          </p:cNvPr>
          <p:cNvSpPr>
            <a:spLocks noGrp="1"/>
          </p:cNvSpPr>
          <p:nvPr>
            <p:ph type="title"/>
          </p:nvPr>
        </p:nvSpPr>
        <p:spPr/>
        <p:txBody>
          <a:bodyPr/>
          <a:lstStyle/>
          <a:p>
            <a:r>
              <a:rPr lang="en-US" dirty="0"/>
              <a:t>Housing Takeaways</a:t>
            </a:r>
          </a:p>
        </p:txBody>
      </p:sp>
      <p:sp>
        <p:nvSpPr>
          <p:cNvPr id="3" name="Content Placeholder 2">
            <a:extLst>
              <a:ext uri="{FF2B5EF4-FFF2-40B4-BE49-F238E27FC236}">
                <a16:creationId xmlns:a16="http://schemas.microsoft.com/office/drawing/2014/main" id="{80606768-366B-496C-5E68-2CEC23FD64C7}"/>
              </a:ext>
            </a:extLst>
          </p:cNvPr>
          <p:cNvSpPr>
            <a:spLocks noGrp="1"/>
          </p:cNvSpPr>
          <p:nvPr>
            <p:ph idx="1"/>
          </p:nvPr>
        </p:nvSpPr>
        <p:spPr/>
        <p:txBody>
          <a:bodyPr/>
          <a:lstStyle/>
          <a:p>
            <a:r>
              <a:rPr lang="en-US" b="1" dirty="0">
                <a:latin typeface="+mj-lt"/>
              </a:rPr>
              <a:t>The burden of unaffordable housing disproportionately falls on the Black community with disabilities, straining already limited resources.</a:t>
            </a:r>
          </a:p>
          <a:p>
            <a:pPr lvl="1"/>
            <a:r>
              <a:rPr lang="en-US" dirty="0">
                <a:latin typeface="+mj-lt"/>
              </a:rPr>
              <a:t>Black heads of households with disabilities are more likely to rent their home.</a:t>
            </a:r>
          </a:p>
          <a:p>
            <a:pPr lvl="1"/>
            <a:r>
              <a:rPr lang="en-US" dirty="0">
                <a:latin typeface="+mj-lt"/>
              </a:rPr>
              <a:t>Most renters, regardless of race, are cost-burdened, with most spending more than 50% of their income on rent and utilities.</a:t>
            </a:r>
          </a:p>
        </p:txBody>
      </p:sp>
    </p:spTree>
    <p:extLst>
      <p:ext uri="{BB962C8B-B14F-4D97-AF65-F5344CB8AC3E}">
        <p14:creationId xmlns:p14="http://schemas.microsoft.com/office/powerpoint/2010/main" val="396490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686B-2F05-FB5B-1C76-7D9733E68A30}"/>
              </a:ext>
            </a:extLst>
          </p:cNvPr>
          <p:cNvSpPr>
            <a:spLocks noGrp="1"/>
          </p:cNvSpPr>
          <p:nvPr>
            <p:ph type="title"/>
          </p:nvPr>
        </p:nvSpPr>
        <p:spPr/>
        <p:txBody>
          <a:bodyPr/>
          <a:lstStyle/>
          <a:p>
            <a:pPr algn="ctr"/>
            <a:r>
              <a:rPr lang="en-US" sz="6000" dirty="0"/>
              <a:t>Focus today:</a:t>
            </a:r>
            <a:endParaRPr lang="en-US" dirty="0"/>
          </a:p>
        </p:txBody>
      </p:sp>
      <p:sp>
        <p:nvSpPr>
          <p:cNvPr id="3" name="Text Placeholder 2">
            <a:extLst>
              <a:ext uri="{FF2B5EF4-FFF2-40B4-BE49-F238E27FC236}">
                <a16:creationId xmlns:a16="http://schemas.microsoft.com/office/drawing/2014/main" id="{96ACF1D2-0790-E961-CE83-F015A5D71DB0}"/>
              </a:ext>
            </a:extLst>
          </p:cNvPr>
          <p:cNvSpPr>
            <a:spLocks noGrp="1"/>
          </p:cNvSpPr>
          <p:nvPr>
            <p:ph type="body" idx="1"/>
          </p:nvPr>
        </p:nvSpPr>
        <p:spPr/>
        <p:txBody>
          <a:bodyPr>
            <a:normAutofit/>
          </a:bodyPr>
          <a:lstStyle/>
          <a:p>
            <a:pPr algn="ctr"/>
            <a:r>
              <a:rPr lang="en-US" i="1" dirty="0">
                <a:latin typeface="+mj-lt"/>
              </a:rPr>
              <a:t>What are the experiences of the Black community with disabilities in New Jersey? </a:t>
            </a:r>
            <a:br>
              <a:rPr lang="en-US" i="1" dirty="0">
                <a:latin typeface="+mj-lt"/>
              </a:rPr>
            </a:br>
            <a:br>
              <a:rPr lang="en-US" i="1" dirty="0">
                <a:latin typeface="+mj-lt"/>
              </a:rPr>
            </a:br>
            <a:r>
              <a:rPr lang="en-US" i="1" dirty="0">
                <a:latin typeface="+mj-lt"/>
              </a:rPr>
              <a:t>Focus on three functional areas: education, employment, and housing.</a:t>
            </a:r>
            <a:br>
              <a:rPr lang="en-US" i="1" dirty="0">
                <a:latin typeface="+mj-lt"/>
              </a:rPr>
            </a:br>
            <a:endParaRPr lang="en-US" i="1" dirty="0">
              <a:latin typeface="+mj-lt"/>
            </a:endParaRPr>
          </a:p>
        </p:txBody>
      </p:sp>
    </p:spTree>
    <p:extLst>
      <p:ext uri="{BB962C8B-B14F-4D97-AF65-F5344CB8AC3E}">
        <p14:creationId xmlns:p14="http://schemas.microsoft.com/office/powerpoint/2010/main" val="91680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22D7-0CC8-D381-6FC4-E5E71E06C346}"/>
              </a:ext>
            </a:extLst>
          </p:cNvPr>
          <p:cNvSpPr>
            <a:spLocks noGrp="1"/>
          </p:cNvSpPr>
          <p:nvPr>
            <p:ph type="title"/>
          </p:nvPr>
        </p:nvSpPr>
        <p:spPr/>
        <p:txBody>
          <a:bodyPr/>
          <a:lstStyle/>
          <a:p>
            <a:r>
              <a:rPr lang="en-US" dirty="0"/>
              <a:t>Overall Takeaways</a:t>
            </a:r>
          </a:p>
        </p:txBody>
      </p:sp>
      <p:sp>
        <p:nvSpPr>
          <p:cNvPr id="3" name="Content Placeholder 2">
            <a:extLst>
              <a:ext uri="{FF2B5EF4-FFF2-40B4-BE49-F238E27FC236}">
                <a16:creationId xmlns:a16="http://schemas.microsoft.com/office/drawing/2014/main" id="{80606768-366B-496C-5E68-2CEC23FD64C7}"/>
              </a:ext>
            </a:extLst>
          </p:cNvPr>
          <p:cNvSpPr>
            <a:spLocks noGrp="1"/>
          </p:cNvSpPr>
          <p:nvPr>
            <p:ph idx="1"/>
          </p:nvPr>
        </p:nvSpPr>
        <p:spPr/>
        <p:txBody>
          <a:bodyPr/>
          <a:lstStyle/>
          <a:p>
            <a:r>
              <a:rPr lang="en-US" b="1" dirty="0">
                <a:latin typeface="+mj-lt"/>
              </a:rPr>
              <a:t>Policies that address the community with disabilities need to be mindful of variations within that community.</a:t>
            </a:r>
          </a:p>
          <a:p>
            <a:pPr lvl="1"/>
            <a:r>
              <a:rPr lang="en-US" dirty="0">
                <a:latin typeface="+mj-lt"/>
              </a:rPr>
              <a:t>Black individuals have different experiences than their non-Black peers and that may not always match perceptions of what the community with disabilities experiences.</a:t>
            </a:r>
          </a:p>
          <a:p>
            <a:r>
              <a:rPr lang="en-US" b="1" dirty="0">
                <a:latin typeface="+mj-lt"/>
              </a:rPr>
              <a:t>Living with a disability is hard, and intersectionality with race and place makes it harder.</a:t>
            </a:r>
          </a:p>
          <a:p>
            <a:pPr lvl="1"/>
            <a:r>
              <a:rPr lang="en-US" dirty="0">
                <a:latin typeface="+mj-lt"/>
              </a:rPr>
              <a:t>Experiences differ by state region and county, with relatively worse outcomes for Black New Jerseyans with disabilities in the south.</a:t>
            </a:r>
          </a:p>
          <a:p>
            <a:endParaRPr lang="en-US" b="1" dirty="0">
              <a:latin typeface="+mj-lt"/>
            </a:endParaRPr>
          </a:p>
          <a:p>
            <a:pPr lvl="1"/>
            <a:endParaRPr lang="en-US" b="1" dirty="0">
              <a:latin typeface="+mj-lt"/>
            </a:endParaRPr>
          </a:p>
          <a:p>
            <a:pPr lvl="1"/>
            <a:endParaRPr lang="en-US" dirty="0">
              <a:latin typeface="+mj-lt"/>
            </a:endParaRPr>
          </a:p>
        </p:txBody>
      </p:sp>
    </p:spTree>
    <p:extLst>
      <p:ext uri="{BB962C8B-B14F-4D97-AF65-F5344CB8AC3E}">
        <p14:creationId xmlns:p14="http://schemas.microsoft.com/office/powerpoint/2010/main" val="117183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BA43-9752-9951-633B-62CD9B2D2818}"/>
              </a:ext>
            </a:extLst>
          </p:cNvPr>
          <p:cNvSpPr>
            <a:spLocks noGrp="1"/>
          </p:cNvSpPr>
          <p:nvPr>
            <p:ph type="title"/>
          </p:nvPr>
        </p:nvSpPr>
        <p:spPr>
          <a:xfrm>
            <a:off x="0" y="1750953"/>
            <a:ext cx="12192000" cy="1170432"/>
          </a:xfrm>
        </p:spPr>
        <p:txBody>
          <a:bodyPr>
            <a:normAutofit fontScale="90000"/>
          </a:bodyPr>
          <a:lstStyle/>
          <a:p>
            <a:pPr algn="ctr"/>
            <a:r>
              <a:rPr lang="en-US" sz="4000" b="1" dirty="0"/>
              <a:t>Full Report Forthcoming</a:t>
            </a:r>
            <a:br>
              <a:rPr lang="en-US" dirty="0"/>
            </a:br>
            <a:endParaRPr lang="en-US" dirty="0"/>
          </a:p>
        </p:txBody>
      </p:sp>
      <p:sp>
        <p:nvSpPr>
          <p:cNvPr id="5" name="TextBox 4">
            <a:extLst>
              <a:ext uri="{FF2B5EF4-FFF2-40B4-BE49-F238E27FC236}">
                <a16:creationId xmlns:a16="http://schemas.microsoft.com/office/drawing/2014/main" id="{D93FAAC8-BE9B-8688-D5F2-2BF83F43FC54}"/>
              </a:ext>
            </a:extLst>
          </p:cNvPr>
          <p:cNvSpPr txBox="1"/>
          <p:nvPr/>
        </p:nvSpPr>
        <p:spPr>
          <a:xfrm>
            <a:off x="-903535" y="2305400"/>
            <a:ext cx="12945618" cy="1631216"/>
          </a:xfrm>
          <a:prstGeom prst="rect">
            <a:avLst/>
          </a:prstGeom>
          <a:noFill/>
        </p:spPr>
        <p:txBody>
          <a:bodyPr wrap="square">
            <a:spAutoFit/>
          </a:bodyPr>
          <a:lstStyle/>
          <a:p>
            <a:pPr lvl="2" algn="ctr"/>
            <a:r>
              <a:rPr lang="en-US" sz="2000" dirty="0">
                <a:effectLst/>
                <a:latin typeface="+mj-lt"/>
                <a:ea typeface="Aptos" panose="020B0004020202020204" pitchFamily="34" charset="0"/>
                <a:cs typeface="Arial" panose="020B0604020202020204" pitchFamily="34" charset="0"/>
              </a:rPr>
              <a:t>Authors:</a:t>
            </a:r>
          </a:p>
          <a:p>
            <a:pPr lvl="2" algn="ctr"/>
            <a:r>
              <a:rPr lang="en-US" sz="2000" dirty="0">
                <a:effectLst/>
                <a:latin typeface="+mj-lt"/>
                <a:ea typeface="Aptos" panose="020B0004020202020204" pitchFamily="34" charset="0"/>
                <a:cs typeface="Arial" panose="020B0604020202020204" pitchFamily="34" charset="0"/>
              </a:rPr>
              <a:t>**Amanda Jaeger (contact: </a:t>
            </a:r>
            <a:r>
              <a:rPr lang="en-US" sz="2000" dirty="0">
                <a:effectLst/>
                <a:latin typeface="+mj-l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amanda.jaeger@rutgers.edu</a:t>
            </a:r>
            <a:r>
              <a:rPr lang="en-US" sz="2000" dirty="0">
                <a:effectLst/>
                <a:latin typeface="+mj-lt"/>
                <a:ea typeface="Aptos" panose="020B0004020202020204" pitchFamily="34" charset="0"/>
                <a:cs typeface="Arial" panose="020B0604020202020204" pitchFamily="34" charset="0"/>
              </a:rPr>
              <a:t>)</a:t>
            </a:r>
          </a:p>
          <a:p>
            <a:pPr lvl="2" algn="ctr"/>
            <a:r>
              <a:rPr lang="en-US" sz="2000" dirty="0">
                <a:effectLst/>
                <a:latin typeface="+mj-lt"/>
                <a:ea typeface="Aptos" panose="020B0004020202020204" pitchFamily="34" charset="0"/>
                <a:cs typeface="Arial" panose="020B0604020202020204" pitchFamily="34" charset="0"/>
              </a:rPr>
              <a:t>Pascale Mevs</a:t>
            </a:r>
          </a:p>
          <a:p>
            <a:pPr lvl="2" algn="ctr"/>
            <a:r>
              <a:rPr lang="en-US" sz="2000" dirty="0">
                <a:effectLst/>
                <a:latin typeface="+mj-lt"/>
                <a:ea typeface="Aptos" panose="020B0004020202020204" pitchFamily="34" charset="0"/>
                <a:cs typeface="Arial" panose="020B0604020202020204" pitchFamily="34" charset="0"/>
              </a:rPr>
              <a:t>Vandeen Campbell </a:t>
            </a:r>
            <a:br>
              <a:rPr lang="en-US" sz="2000" dirty="0">
                <a:effectLst/>
                <a:latin typeface="+mj-lt"/>
                <a:ea typeface="Aptos" panose="020B0004020202020204" pitchFamily="34" charset="0"/>
                <a:cs typeface="Arial" panose="020B0604020202020204" pitchFamily="34" charset="0"/>
              </a:rPr>
            </a:br>
            <a:r>
              <a:rPr lang="en-US" sz="2000" dirty="0">
                <a:effectLst/>
                <a:latin typeface="+mj-lt"/>
                <a:ea typeface="Aptos" panose="020B0004020202020204" pitchFamily="34" charset="0"/>
                <a:cs typeface="Arial" panose="020B0604020202020204" pitchFamily="34" charset="0"/>
              </a:rPr>
              <a:t>with Vishnuram Jatin Bangaru, Raviteja Arava, Bhargavi Chinthapatla, Kristen Foley, and Shubha Gowda</a:t>
            </a:r>
          </a:p>
        </p:txBody>
      </p:sp>
      <p:sp>
        <p:nvSpPr>
          <p:cNvPr id="6" name="Title 1">
            <a:extLst>
              <a:ext uri="{FF2B5EF4-FFF2-40B4-BE49-F238E27FC236}">
                <a16:creationId xmlns:a16="http://schemas.microsoft.com/office/drawing/2014/main" id="{941232C2-9D52-482E-DF6D-23D34A585B2F}"/>
              </a:ext>
            </a:extLst>
          </p:cNvPr>
          <p:cNvSpPr txBox="1">
            <a:spLocks/>
          </p:cNvSpPr>
          <p:nvPr/>
        </p:nvSpPr>
        <p:spPr>
          <a:xfrm>
            <a:off x="0" y="2921385"/>
            <a:ext cx="12192000" cy="11704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endParaRPr lang="en-US" dirty="0"/>
          </a:p>
        </p:txBody>
      </p:sp>
    </p:spTree>
    <p:extLst>
      <p:ext uri="{BB962C8B-B14F-4D97-AF65-F5344CB8AC3E}">
        <p14:creationId xmlns:p14="http://schemas.microsoft.com/office/powerpoint/2010/main" val="77071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2363-EDEB-831C-BA56-2833017A7B68}"/>
              </a:ext>
            </a:extLst>
          </p:cNvPr>
          <p:cNvSpPr>
            <a:spLocks noGrp="1"/>
          </p:cNvSpPr>
          <p:nvPr>
            <p:ph type="title"/>
          </p:nvPr>
        </p:nvSpPr>
        <p:spPr>
          <a:xfrm>
            <a:off x="0" y="0"/>
            <a:ext cx="12192000" cy="856361"/>
          </a:xfrm>
        </p:spPr>
        <p:txBody>
          <a:bodyPr>
            <a:normAutofit/>
          </a:bodyPr>
          <a:lstStyle/>
          <a:p>
            <a:r>
              <a:rPr lang="en-US" sz="3600" b="1" dirty="0"/>
              <a:t>Data Sources</a:t>
            </a:r>
          </a:p>
        </p:txBody>
      </p:sp>
      <p:sp>
        <p:nvSpPr>
          <p:cNvPr id="3" name="Content Placeholder 2">
            <a:extLst>
              <a:ext uri="{FF2B5EF4-FFF2-40B4-BE49-F238E27FC236}">
                <a16:creationId xmlns:a16="http://schemas.microsoft.com/office/drawing/2014/main" id="{A69DFE24-D18C-95AD-0860-592C773D015D}"/>
              </a:ext>
            </a:extLst>
          </p:cNvPr>
          <p:cNvSpPr>
            <a:spLocks noGrp="1"/>
          </p:cNvSpPr>
          <p:nvPr>
            <p:ph idx="1"/>
          </p:nvPr>
        </p:nvSpPr>
        <p:spPr>
          <a:xfrm>
            <a:off x="0" y="856360"/>
            <a:ext cx="12192000" cy="6001640"/>
          </a:xfrm>
        </p:spPr>
        <p:txBody>
          <a:bodyPr>
            <a:noAutofit/>
          </a:bodyPr>
          <a:lstStyle/>
          <a:p>
            <a:pPr marL="0" indent="0">
              <a:spcBef>
                <a:spcPts val="0"/>
              </a:spcBef>
              <a:buNone/>
            </a:pPr>
            <a:r>
              <a:rPr lang="en-US" sz="2600" kern="100" dirty="0">
                <a:effectLst/>
                <a:latin typeface="+mj-lt"/>
                <a:ea typeface="Aptos" panose="020B0004020202020204" pitchFamily="34" charset="0"/>
                <a:cs typeface="Arial" panose="020B0604020202020204" pitchFamily="34" charset="0"/>
              </a:rPr>
              <a:t>School-based data:</a:t>
            </a:r>
          </a:p>
          <a:p>
            <a:pPr marL="457200" indent="-457200">
              <a:spcBef>
                <a:spcPts val="0"/>
              </a:spcBef>
            </a:pPr>
            <a:r>
              <a:rPr lang="en-US" sz="2600" b="1" kern="100" dirty="0">
                <a:effectLst/>
                <a:latin typeface="+mj-lt"/>
                <a:ea typeface="Aptos" panose="020B0004020202020204" pitchFamily="34" charset="0"/>
                <a:cs typeface="Arial" panose="020B0604020202020204" pitchFamily="34" charset="0"/>
              </a:rPr>
              <a:t>Civil Rights Data Collection (CRDC). </a:t>
            </a:r>
            <a:r>
              <a:rPr lang="en-US" sz="2600" kern="100" dirty="0">
                <a:effectLst/>
                <a:latin typeface="+mj-lt"/>
                <a:ea typeface="Aptos" panose="020B0004020202020204" pitchFamily="34" charset="0"/>
                <a:cs typeface="Arial" panose="020B0604020202020204" pitchFamily="34" charset="0"/>
              </a:rPr>
              <a:t>U.S. Department of Education Office for Civil Rights.</a:t>
            </a:r>
            <a:endParaRPr lang="en-US" sz="2600" dirty="0">
              <a:latin typeface="+mj-lt"/>
            </a:endParaRPr>
          </a:p>
          <a:p>
            <a:pPr marL="457200" indent="-457200">
              <a:spcBef>
                <a:spcPts val="0"/>
              </a:spcBef>
            </a:pPr>
            <a:r>
              <a:rPr lang="en-US" sz="2600" b="1" kern="100" dirty="0">
                <a:effectLst/>
                <a:latin typeface="+mj-lt"/>
                <a:ea typeface="Aptos" panose="020B0004020202020204" pitchFamily="34" charset="0"/>
                <a:cs typeface="Arial" panose="020B0604020202020204" pitchFamily="34" charset="0"/>
              </a:rPr>
              <a:t>IDEA Public 618 Data. </a:t>
            </a:r>
            <a:r>
              <a:rPr lang="en-US" sz="2600" kern="100" dirty="0">
                <a:effectLst/>
                <a:latin typeface="+mj-lt"/>
                <a:ea typeface="Aptos" panose="020B0004020202020204" pitchFamily="34" charset="0"/>
                <a:cs typeface="Arial" panose="020B0604020202020204" pitchFamily="34" charset="0"/>
              </a:rPr>
              <a:t>New Jersey Department of Education Office of Special Education.</a:t>
            </a:r>
          </a:p>
          <a:p>
            <a:pPr marL="457200" indent="-457200">
              <a:spcBef>
                <a:spcPts val="0"/>
              </a:spcBef>
            </a:pPr>
            <a:r>
              <a:rPr lang="en-US" sz="2600" b="1" kern="100" dirty="0">
                <a:effectLst/>
                <a:latin typeface="+mj-lt"/>
                <a:ea typeface="Aptos" panose="020B0004020202020204" pitchFamily="34" charset="0"/>
                <a:cs typeface="Arial" panose="020B0604020202020204" pitchFamily="34" charset="0"/>
              </a:rPr>
              <a:t>IDEA Section 618 State Part B Child Count and Educational Environments</a:t>
            </a:r>
            <a:r>
              <a:rPr lang="en-US" sz="2600" kern="100" dirty="0">
                <a:effectLst/>
                <a:latin typeface="+mj-lt"/>
                <a:ea typeface="Aptos" panose="020B0004020202020204" pitchFamily="34" charset="0"/>
                <a:cs typeface="Arial" panose="020B0604020202020204" pitchFamily="34" charset="0"/>
              </a:rPr>
              <a:t>. </a:t>
            </a:r>
            <a:br>
              <a:rPr lang="en-US" sz="2600" kern="100" dirty="0">
                <a:effectLst/>
                <a:latin typeface="+mj-lt"/>
                <a:ea typeface="Aptos" panose="020B0004020202020204" pitchFamily="34" charset="0"/>
                <a:cs typeface="Arial" panose="020B0604020202020204" pitchFamily="34" charset="0"/>
              </a:rPr>
            </a:br>
            <a:r>
              <a:rPr lang="en-US" sz="2600" kern="100" dirty="0">
                <a:effectLst/>
                <a:latin typeface="+mj-lt"/>
                <a:ea typeface="Aptos" panose="020B0004020202020204" pitchFamily="34" charset="0"/>
                <a:cs typeface="Arial" panose="020B0604020202020204" pitchFamily="34" charset="0"/>
              </a:rPr>
              <a:t>United States Department of Education Office of Special Education Programs. </a:t>
            </a:r>
          </a:p>
          <a:p>
            <a:pPr marL="457200" indent="-457200">
              <a:spcBef>
                <a:spcPts val="0"/>
              </a:spcBef>
            </a:pPr>
            <a:r>
              <a:rPr lang="en-US" sz="2600" b="1" kern="100" dirty="0">
                <a:effectLst/>
                <a:latin typeface="+mj-lt"/>
                <a:ea typeface="Aptos" panose="020B0004020202020204" pitchFamily="34" charset="0"/>
                <a:cs typeface="Arial" panose="020B0604020202020204" pitchFamily="34" charset="0"/>
              </a:rPr>
              <a:t>School Performance Reports. </a:t>
            </a:r>
            <a:r>
              <a:rPr lang="en-US" sz="2600" kern="100" dirty="0">
                <a:effectLst/>
                <a:latin typeface="+mj-lt"/>
                <a:ea typeface="Aptos" panose="020B0004020202020204" pitchFamily="34" charset="0"/>
                <a:cs typeface="Arial" panose="020B0604020202020204" pitchFamily="34" charset="0"/>
              </a:rPr>
              <a:t>New Jersey Department of Education.</a:t>
            </a:r>
          </a:p>
          <a:p>
            <a:pPr marL="457200" indent="-457200">
              <a:spcBef>
                <a:spcPts val="0"/>
              </a:spcBef>
            </a:pPr>
            <a:r>
              <a:rPr lang="en-US" sz="2600" kern="100" dirty="0">
                <a:latin typeface="+mj-lt"/>
                <a:ea typeface="Aptos" panose="020B0004020202020204" pitchFamily="34" charset="0"/>
                <a:cs typeface="Arial" panose="020B0604020202020204" pitchFamily="34" charset="0"/>
              </a:rPr>
              <a:t>Population cues: </a:t>
            </a:r>
            <a:r>
              <a:rPr lang="en-US" sz="2600" kern="100" dirty="0">
                <a:solidFill>
                  <a:srgbClr val="FF0000"/>
                </a:solidFill>
                <a:latin typeface="+mj-lt"/>
                <a:ea typeface="Aptos" panose="020B0004020202020204" pitchFamily="34" charset="0"/>
                <a:cs typeface="Arial" panose="020B0604020202020204" pitchFamily="34" charset="0"/>
              </a:rPr>
              <a:t>students, children served under IDEA, youth served under IDEA</a:t>
            </a:r>
            <a:endParaRPr lang="en-US" sz="2600" kern="100" dirty="0">
              <a:solidFill>
                <a:srgbClr val="FF0000"/>
              </a:solidFill>
              <a:effectLst/>
              <a:latin typeface="+mj-lt"/>
              <a:ea typeface="Aptos" panose="020B0004020202020204" pitchFamily="34" charset="0"/>
              <a:cs typeface="Arial" panose="020B0604020202020204" pitchFamily="34" charset="0"/>
            </a:endParaRPr>
          </a:p>
          <a:p>
            <a:pPr marL="0" indent="0">
              <a:spcBef>
                <a:spcPts val="0"/>
              </a:spcBef>
              <a:buNone/>
            </a:pPr>
            <a:endParaRPr lang="en-US" sz="2600" kern="100" dirty="0">
              <a:latin typeface="+mj-lt"/>
              <a:ea typeface="Aptos" panose="020B0004020202020204" pitchFamily="34" charset="0"/>
              <a:cs typeface="Arial" panose="020B0604020202020204" pitchFamily="34" charset="0"/>
            </a:endParaRPr>
          </a:p>
          <a:p>
            <a:pPr marL="0" indent="0">
              <a:spcBef>
                <a:spcPts val="0"/>
              </a:spcBef>
              <a:buNone/>
            </a:pPr>
            <a:r>
              <a:rPr lang="en-US" sz="2600" kern="100" dirty="0">
                <a:effectLst/>
                <a:latin typeface="+mj-lt"/>
                <a:ea typeface="Aptos" panose="020B0004020202020204" pitchFamily="34" charset="0"/>
                <a:cs typeface="Arial" panose="020B0604020202020204" pitchFamily="34" charset="0"/>
              </a:rPr>
              <a:t>Community data sources: </a:t>
            </a:r>
          </a:p>
          <a:p>
            <a:pPr marL="457200" indent="-457200">
              <a:spcBef>
                <a:spcPts val="0"/>
              </a:spcBef>
            </a:pPr>
            <a:r>
              <a:rPr lang="en-US" sz="2600" b="1" dirty="0">
                <a:effectLst/>
                <a:latin typeface="+mj-lt"/>
                <a:ea typeface="Aptos" panose="020B0004020202020204" pitchFamily="34" charset="0"/>
                <a:cs typeface="Arial" panose="020B0604020202020204" pitchFamily="34" charset="0"/>
              </a:rPr>
              <a:t>US Census Bureau American Community Survey 5-year microdata, 2013 &amp; 2022 (ACS).</a:t>
            </a:r>
            <a:endParaRPr lang="en-US" sz="2600" b="1" dirty="0">
              <a:latin typeface="+mj-lt"/>
              <a:ea typeface="Aptos" panose="020B0004020202020204" pitchFamily="34" charset="0"/>
              <a:cs typeface="Arial" panose="020B0604020202020204" pitchFamily="34" charset="0"/>
            </a:endParaRPr>
          </a:p>
          <a:p>
            <a:pPr marL="457200" indent="-457200">
              <a:spcBef>
                <a:spcPts val="0"/>
              </a:spcBef>
            </a:pPr>
            <a:r>
              <a:rPr lang="en-US" sz="2600" b="1" dirty="0">
                <a:effectLst/>
                <a:latin typeface="+mj-lt"/>
                <a:ea typeface="Aptos" panose="020B0004020202020204" pitchFamily="34" charset="0"/>
                <a:cs typeface="Arial" panose="020B0604020202020204" pitchFamily="34" charset="0"/>
              </a:rPr>
              <a:t>IPUMS US Census Bureau American Community Survey 5-year estimates, 2013 &amp; 2022 (IPUMS).</a:t>
            </a:r>
            <a:r>
              <a:rPr lang="en-US" sz="2600" b="1" dirty="0">
                <a:latin typeface="+mj-lt"/>
                <a:ea typeface="Aptos" panose="020B0004020202020204" pitchFamily="34" charset="0"/>
                <a:cs typeface="Arial" panose="020B0604020202020204" pitchFamily="34" charset="0"/>
              </a:rPr>
              <a:t> </a:t>
            </a:r>
          </a:p>
          <a:p>
            <a:pPr marL="457200" indent="-457200">
              <a:spcBef>
                <a:spcPts val="0"/>
              </a:spcBef>
            </a:pPr>
            <a:r>
              <a:rPr lang="en-US" sz="2600" kern="100" dirty="0">
                <a:latin typeface="+mj-lt"/>
                <a:ea typeface="Aptos" panose="020B0004020202020204" pitchFamily="34" charset="0"/>
                <a:cs typeface="Arial" panose="020B0604020202020204" pitchFamily="34" charset="0"/>
              </a:rPr>
              <a:t>Population cues: </a:t>
            </a:r>
            <a:r>
              <a:rPr lang="en-US" sz="2600" kern="100" dirty="0">
                <a:solidFill>
                  <a:srgbClr val="FF0000"/>
                </a:solidFill>
                <a:latin typeface="+mj-lt"/>
                <a:ea typeface="Aptos" panose="020B0004020202020204" pitchFamily="34" charset="0"/>
                <a:cs typeface="Arial" panose="020B0604020202020204" pitchFamily="34" charset="0"/>
              </a:rPr>
              <a:t>community, youth, adults, individuals, residents</a:t>
            </a:r>
            <a:endParaRPr lang="en-US" sz="2600" dirty="0">
              <a:latin typeface="+mj-lt"/>
            </a:endParaRPr>
          </a:p>
        </p:txBody>
      </p:sp>
    </p:spTree>
    <p:extLst>
      <p:ext uri="{BB962C8B-B14F-4D97-AF65-F5344CB8AC3E}">
        <p14:creationId xmlns:p14="http://schemas.microsoft.com/office/powerpoint/2010/main" val="344078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379C-2A58-D3B1-514B-C0B7B2FB26A9}"/>
              </a:ext>
            </a:extLst>
          </p:cNvPr>
          <p:cNvSpPr>
            <a:spLocks noGrp="1"/>
          </p:cNvSpPr>
          <p:nvPr>
            <p:ph type="title"/>
          </p:nvPr>
        </p:nvSpPr>
        <p:spPr>
          <a:xfrm>
            <a:off x="8128990" y="637763"/>
            <a:ext cx="2916358" cy="1627274"/>
          </a:xfrm>
        </p:spPr>
        <p:txBody>
          <a:bodyPr vert="horz" lIns="91440" tIns="45720" rIns="91440" bIns="45720" rtlCol="0" anchor="t">
            <a:normAutofit/>
          </a:bodyPr>
          <a:lstStyle/>
          <a:p>
            <a:r>
              <a:rPr lang="en-US" sz="3700" kern="1200" dirty="0">
                <a:latin typeface="+mj-lt"/>
                <a:ea typeface="+mj-ea"/>
                <a:cs typeface="+mj-cs"/>
              </a:rPr>
              <a:t>Black Impact Summit</a:t>
            </a:r>
            <a:br>
              <a:rPr lang="en-US" sz="3700" kern="1200" dirty="0">
                <a:latin typeface="+mj-lt"/>
                <a:ea typeface="+mj-ea"/>
                <a:cs typeface="+mj-cs"/>
              </a:rPr>
            </a:br>
            <a:r>
              <a:rPr lang="en-US" sz="3700" kern="1200" dirty="0">
                <a:latin typeface="+mj-lt"/>
                <a:ea typeface="+mj-ea"/>
                <a:cs typeface="+mj-cs"/>
              </a:rPr>
              <a:t>June 2024</a:t>
            </a:r>
          </a:p>
        </p:txBody>
      </p:sp>
      <p:pic>
        <p:nvPicPr>
          <p:cNvPr id="5" name="Content Placeholder 4" descr="A qr code on a white background&#10;&#10;Description automatically generated">
            <a:extLst>
              <a:ext uri="{FF2B5EF4-FFF2-40B4-BE49-F238E27FC236}">
                <a16:creationId xmlns:a16="http://schemas.microsoft.com/office/drawing/2014/main" id="{68064D04-2C00-9196-9C53-304CA6477FCA}"/>
              </a:ext>
            </a:extLst>
          </p:cNvPr>
          <p:cNvPicPr>
            <a:picLocks noChangeAspect="1"/>
          </p:cNvPicPr>
          <p:nvPr/>
        </p:nvPicPr>
        <p:blipFill>
          <a:blip r:embed="rId2"/>
          <a:stretch>
            <a:fillRect/>
          </a:stretch>
        </p:blipFill>
        <p:spPr>
          <a:xfrm>
            <a:off x="1775670" y="637762"/>
            <a:ext cx="4485337" cy="5576770"/>
          </a:xfrm>
          <a:prstGeom prst="rect">
            <a:avLst/>
          </a:prstGeom>
        </p:spPr>
      </p:pic>
      <p:sp>
        <p:nvSpPr>
          <p:cNvPr id="14" name="Content Placeholder 13">
            <a:extLst>
              <a:ext uri="{FF2B5EF4-FFF2-40B4-BE49-F238E27FC236}">
                <a16:creationId xmlns:a16="http://schemas.microsoft.com/office/drawing/2014/main" id="{06541C36-A79B-4990-9AA3-C07B074DD475}"/>
              </a:ext>
            </a:extLst>
          </p:cNvPr>
          <p:cNvSpPr>
            <a:spLocks noGrp="1"/>
          </p:cNvSpPr>
          <p:nvPr>
            <p:ph idx="1"/>
          </p:nvPr>
        </p:nvSpPr>
        <p:spPr>
          <a:xfrm>
            <a:off x="8128937" y="2580828"/>
            <a:ext cx="2916406" cy="3633699"/>
          </a:xfrm>
        </p:spPr>
        <p:txBody>
          <a:bodyPr>
            <a:normAutofit/>
          </a:bodyPr>
          <a:lstStyle/>
          <a:p>
            <a:r>
              <a:rPr lang="en-US" sz="2000" dirty="0">
                <a:latin typeface="+mj-lt"/>
              </a:rPr>
              <a:t>Scan for more information on the Summit</a:t>
            </a:r>
          </a:p>
        </p:txBody>
      </p:sp>
    </p:spTree>
    <p:extLst>
      <p:ext uri="{BB962C8B-B14F-4D97-AF65-F5344CB8AC3E}">
        <p14:creationId xmlns:p14="http://schemas.microsoft.com/office/powerpoint/2010/main" val="769624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1890-E3BD-F8DA-6731-369A1C200ED3}"/>
              </a:ext>
            </a:extLst>
          </p:cNvPr>
          <p:cNvSpPr>
            <a:spLocks noGrp="1"/>
          </p:cNvSpPr>
          <p:nvPr>
            <p:ph type="title"/>
          </p:nvPr>
        </p:nvSpPr>
        <p:spPr>
          <a:xfrm>
            <a:off x="0" y="0"/>
            <a:ext cx="12192000" cy="1325563"/>
          </a:xfrm>
        </p:spPr>
        <p:txBody>
          <a:bodyPr/>
          <a:lstStyle/>
          <a:p>
            <a:pPr algn="ctr"/>
            <a:r>
              <a:rPr lang="en-US" b="1" dirty="0"/>
              <a:t>State Regions</a:t>
            </a:r>
          </a:p>
        </p:txBody>
      </p:sp>
      <p:sp>
        <p:nvSpPr>
          <p:cNvPr id="3" name="Content Placeholder 2">
            <a:extLst>
              <a:ext uri="{FF2B5EF4-FFF2-40B4-BE49-F238E27FC236}">
                <a16:creationId xmlns:a16="http://schemas.microsoft.com/office/drawing/2014/main" id="{88DD3661-BEFB-F1DB-6A5F-19BA10961F32}"/>
              </a:ext>
            </a:extLst>
          </p:cNvPr>
          <p:cNvSpPr>
            <a:spLocks noGrp="1"/>
          </p:cNvSpPr>
          <p:nvPr>
            <p:ph idx="1"/>
          </p:nvPr>
        </p:nvSpPr>
        <p:spPr>
          <a:xfrm>
            <a:off x="134112" y="1690688"/>
            <a:ext cx="1722120" cy="4351338"/>
          </a:xfrm>
        </p:spPr>
        <p:txBody>
          <a:bodyPr/>
          <a:lstStyle/>
          <a:p>
            <a:pPr marL="0" indent="0">
              <a:buNone/>
            </a:pPr>
            <a:r>
              <a:rPr lang="en-US" sz="2800" b="1" u="sng" dirty="0">
                <a:latin typeface="+mj-lt"/>
              </a:rPr>
              <a:t>North</a:t>
            </a:r>
            <a:r>
              <a:rPr lang="en-US" sz="2800" dirty="0">
                <a:latin typeface="+mj-lt"/>
              </a:rPr>
              <a:t> </a:t>
            </a:r>
          </a:p>
          <a:p>
            <a:pPr marL="0" indent="0">
              <a:buNone/>
            </a:pPr>
            <a:r>
              <a:rPr lang="en-US" sz="2800" dirty="0">
                <a:latin typeface="+mj-lt"/>
              </a:rPr>
              <a:t>Bergen</a:t>
            </a:r>
          </a:p>
          <a:p>
            <a:pPr marL="0" indent="0">
              <a:buNone/>
            </a:pPr>
            <a:r>
              <a:rPr lang="en-US" sz="2800" dirty="0">
                <a:latin typeface="+mj-lt"/>
              </a:rPr>
              <a:t>Essex</a:t>
            </a:r>
          </a:p>
          <a:p>
            <a:pPr marL="0" indent="0">
              <a:buNone/>
            </a:pPr>
            <a:r>
              <a:rPr lang="en-US" sz="2800" dirty="0">
                <a:latin typeface="+mj-lt"/>
              </a:rPr>
              <a:t>Hudson</a:t>
            </a:r>
          </a:p>
          <a:p>
            <a:pPr marL="0" indent="0">
              <a:buNone/>
            </a:pPr>
            <a:r>
              <a:rPr lang="en-US" sz="2800" dirty="0">
                <a:latin typeface="+mj-lt"/>
              </a:rPr>
              <a:t>Morris</a:t>
            </a:r>
          </a:p>
          <a:p>
            <a:pPr marL="0" indent="0">
              <a:buNone/>
            </a:pPr>
            <a:r>
              <a:rPr lang="en-US" sz="2800" dirty="0">
                <a:latin typeface="+mj-lt"/>
              </a:rPr>
              <a:t>Passaic</a:t>
            </a:r>
          </a:p>
          <a:p>
            <a:pPr marL="0" indent="0">
              <a:buNone/>
            </a:pPr>
            <a:r>
              <a:rPr lang="en-US" sz="2800" dirty="0">
                <a:latin typeface="+mj-lt"/>
              </a:rPr>
              <a:t>Sussex</a:t>
            </a:r>
          </a:p>
          <a:p>
            <a:pPr marL="0" indent="0">
              <a:buNone/>
            </a:pPr>
            <a:r>
              <a:rPr lang="en-US" sz="2800" dirty="0">
                <a:latin typeface="+mj-lt"/>
              </a:rPr>
              <a:t>Warren</a:t>
            </a:r>
            <a:endParaRPr lang="en-US" dirty="0">
              <a:latin typeface="+mj-lt"/>
            </a:endParaRPr>
          </a:p>
        </p:txBody>
      </p:sp>
      <p:sp>
        <p:nvSpPr>
          <p:cNvPr id="5" name="TextBox 4">
            <a:extLst>
              <a:ext uri="{FF2B5EF4-FFF2-40B4-BE49-F238E27FC236}">
                <a16:creationId xmlns:a16="http://schemas.microsoft.com/office/drawing/2014/main" id="{06374A16-F076-07B9-FA5A-A815A44E3763}"/>
              </a:ext>
            </a:extLst>
          </p:cNvPr>
          <p:cNvSpPr txBox="1"/>
          <p:nvPr/>
        </p:nvSpPr>
        <p:spPr>
          <a:xfrm>
            <a:off x="3077568" y="1690688"/>
            <a:ext cx="1929384" cy="2677656"/>
          </a:xfrm>
          <a:prstGeom prst="rect">
            <a:avLst/>
          </a:prstGeom>
          <a:noFill/>
        </p:spPr>
        <p:txBody>
          <a:bodyPr wrap="square" rtlCol="0">
            <a:spAutoFit/>
          </a:bodyPr>
          <a:lstStyle/>
          <a:p>
            <a:r>
              <a:rPr lang="en-US" sz="2800" b="1" u="sng" dirty="0">
                <a:latin typeface="+mj-lt"/>
              </a:rPr>
              <a:t>Central</a:t>
            </a:r>
            <a:r>
              <a:rPr lang="en-US" sz="2800" dirty="0">
                <a:latin typeface="+mj-lt"/>
              </a:rPr>
              <a:t> </a:t>
            </a:r>
          </a:p>
          <a:p>
            <a:r>
              <a:rPr lang="en-US" sz="2800" dirty="0">
                <a:latin typeface="+mj-lt"/>
              </a:rPr>
              <a:t>Hunterdon </a:t>
            </a:r>
          </a:p>
          <a:p>
            <a:r>
              <a:rPr lang="en-US" sz="2800" dirty="0">
                <a:latin typeface="+mj-lt"/>
              </a:rPr>
              <a:t>Mercer</a:t>
            </a:r>
          </a:p>
          <a:p>
            <a:r>
              <a:rPr lang="en-US" sz="2800" dirty="0">
                <a:latin typeface="+mj-lt"/>
              </a:rPr>
              <a:t>Middlesex</a:t>
            </a:r>
          </a:p>
          <a:p>
            <a:r>
              <a:rPr lang="en-US" sz="2800" dirty="0">
                <a:latin typeface="+mj-lt"/>
              </a:rPr>
              <a:t>Somerset</a:t>
            </a:r>
          </a:p>
          <a:p>
            <a:r>
              <a:rPr lang="en-US" sz="2800" dirty="0">
                <a:latin typeface="+mj-lt"/>
              </a:rPr>
              <a:t>Union</a:t>
            </a:r>
          </a:p>
        </p:txBody>
      </p:sp>
      <p:sp>
        <p:nvSpPr>
          <p:cNvPr id="6" name="TextBox 5">
            <a:extLst>
              <a:ext uri="{FF2B5EF4-FFF2-40B4-BE49-F238E27FC236}">
                <a16:creationId xmlns:a16="http://schemas.microsoft.com/office/drawing/2014/main" id="{464E7B6C-F8E6-C927-C5F1-893978B09DC3}"/>
              </a:ext>
            </a:extLst>
          </p:cNvPr>
          <p:cNvSpPr txBox="1"/>
          <p:nvPr/>
        </p:nvSpPr>
        <p:spPr>
          <a:xfrm>
            <a:off x="6567656" y="1690688"/>
            <a:ext cx="3566160" cy="2677656"/>
          </a:xfrm>
          <a:prstGeom prst="rect">
            <a:avLst/>
          </a:prstGeom>
          <a:noFill/>
        </p:spPr>
        <p:txBody>
          <a:bodyPr wrap="square" rtlCol="0">
            <a:spAutoFit/>
          </a:bodyPr>
          <a:lstStyle/>
          <a:p>
            <a:r>
              <a:rPr lang="en-US" sz="2800" b="1" u="sng" dirty="0">
                <a:latin typeface="+mj-lt"/>
              </a:rPr>
              <a:t>South</a:t>
            </a:r>
            <a:endParaRPr lang="en-US" sz="2800" u="sng" dirty="0">
              <a:latin typeface="+mj-lt"/>
            </a:endParaRPr>
          </a:p>
          <a:p>
            <a:r>
              <a:rPr lang="en-US" sz="2800" dirty="0">
                <a:latin typeface="+mj-lt"/>
              </a:rPr>
              <a:t>Burlington </a:t>
            </a:r>
          </a:p>
          <a:p>
            <a:r>
              <a:rPr lang="en-US" sz="2800" dirty="0">
                <a:latin typeface="+mj-lt"/>
              </a:rPr>
              <a:t>Camden </a:t>
            </a:r>
          </a:p>
          <a:p>
            <a:r>
              <a:rPr lang="en-US" sz="2800" dirty="0">
                <a:latin typeface="+mj-lt"/>
              </a:rPr>
              <a:t>Cumberland </a:t>
            </a:r>
          </a:p>
          <a:p>
            <a:r>
              <a:rPr lang="en-US" sz="2800" dirty="0">
                <a:latin typeface="+mj-lt"/>
              </a:rPr>
              <a:t>Gloucester</a:t>
            </a:r>
          </a:p>
          <a:p>
            <a:r>
              <a:rPr lang="en-US" sz="2800" dirty="0">
                <a:latin typeface="+mj-lt"/>
              </a:rPr>
              <a:t>Salem</a:t>
            </a:r>
          </a:p>
        </p:txBody>
      </p:sp>
      <p:sp>
        <p:nvSpPr>
          <p:cNvPr id="7" name="TextBox 6">
            <a:extLst>
              <a:ext uri="{FF2B5EF4-FFF2-40B4-BE49-F238E27FC236}">
                <a16:creationId xmlns:a16="http://schemas.microsoft.com/office/drawing/2014/main" id="{662185B5-A342-83AF-BE79-E83B539D87E8}"/>
              </a:ext>
            </a:extLst>
          </p:cNvPr>
          <p:cNvSpPr txBox="1"/>
          <p:nvPr/>
        </p:nvSpPr>
        <p:spPr>
          <a:xfrm>
            <a:off x="9614115" y="1690688"/>
            <a:ext cx="2359152" cy="2246769"/>
          </a:xfrm>
          <a:prstGeom prst="rect">
            <a:avLst/>
          </a:prstGeom>
          <a:noFill/>
        </p:spPr>
        <p:txBody>
          <a:bodyPr wrap="square" rtlCol="0">
            <a:spAutoFit/>
          </a:bodyPr>
          <a:lstStyle/>
          <a:p>
            <a:pPr lvl="1"/>
            <a:r>
              <a:rPr lang="en-US" sz="2800" b="1" u="sng" dirty="0">
                <a:latin typeface="+mj-lt"/>
              </a:rPr>
              <a:t>Shore</a:t>
            </a:r>
          </a:p>
          <a:p>
            <a:pPr lvl="1"/>
            <a:r>
              <a:rPr lang="en-US" sz="2800" dirty="0">
                <a:latin typeface="+mj-lt"/>
              </a:rPr>
              <a:t>Atlantic</a:t>
            </a:r>
          </a:p>
          <a:p>
            <a:pPr lvl="1"/>
            <a:r>
              <a:rPr lang="en-US" sz="2800" dirty="0">
                <a:latin typeface="+mj-lt"/>
              </a:rPr>
              <a:t>Cape May </a:t>
            </a:r>
          </a:p>
          <a:p>
            <a:pPr lvl="1"/>
            <a:r>
              <a:rPr lang="en-US" sz="2800" dirty="0">
                <a:latin typeface="+mj-lt"/>
              </a:rPr>
              <a:t>Monmouth </a:t>
            </a:r>
          </a:p>
          <a:p>
            <a:pPr lvl="1"/>
            <a:r>
              <a:rPr lang="en-US" sz="2800" dirty="0">
                <a:latin typeface="+mj-lt"/>
              </a:rPr>
              <a:t>Ocean</a:t>
            </a:r>
          </a:p>
        </p:txBody>
      </p:sp>
    </p:spTree>
    <p:extLst>
      <p:ext uri="{BB962C8B-B14F-4D97-AF65-F5344CB8AC3E}">
        <p14:creationId xmlns:p14="http://schemas.microsoft.com/office/powerpoint/2010/main" val="204562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2363-EDEB-831C-BA56-2833017A7B68}"/>
              </a:ext>
            </a:extLst>
          </p:cNvPr>
          <p:cNvSpPr>
            <a:spLocks noGrp="1"/>
          </p:cNvSpPr>
          <p:nvPr>
            <p:ph type="title"/>
          </p:nvPr>
        </p:nvSpPr>
        <p:spPr>
          <a:xfrm>
            <a:off x="0" y="0"/>
            <a:ext cx="12192000" cy="856361"/>
          </a:xfrm>
        </p:spPr>
        <p:txBody>
          <a:bodyPr/>
          <a:lstStyle/>
          <a:p>
            <a:pPr algn="ctr"/>
            <a:r>
              <a:rPr lang="en-US" b="1" dirty="0"/>
              <a:t>Definitions</a:t>
            </a:r>
          </a:p>
        </p:txBody>
      </p:sp>
      <p:graphicFrame>
        <p:nvGraphicFramePr>
          <p:cNvPr id="12" name="Content Placeholder 2">
            <a:extLst>
              <a:ext uri="{FF2B5EF4-FFF2-40B4-BE49-F238E27FC236}">
                <a16:creationId xmlns:a16="http://schemas.microsoft.com/office/drawing/2014/main" id="{862749F6-EC9E-D550-349E-46033B2E82C0}"/>
              </a:ext>
            </a:extLst>
          </p:cNvPr>
          <p:cNvGraphicFramePr>
            <a:graphicFrameLocks noGrp="1"/>
          </p:cNvGraphicFramePr>
          <p:nvPr>
            <p:ph idx="1"/>
            <p:extLst>
              <p:ext uri="{D42A27DB-BD31-4B8C-83A1-F6EECF244321}">
                <p14:modId xmlns:p14="http://schemas.microsoft.com/office/powerpoint/2010/main" val="2858399323"/>
              </p:ext>
            </p:extLst>
          </p:nvPr>
        </p:nvGraphicFramePr>
        <p:xfrm>
          <a:off x="38100" y="0"/>
          <a:ext cx="121158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D86C3FE-EA05-487D-514D-CC0DA4BB4436}"/>
              </a:ext>
            </a:extLst>
          </p:cNvPr>
          <p:cNvSpPr txBox="1"/>
          <p:nvPr/>
        </p:nvSpPr>
        <p:spPr>
          <a:xfrm>
            <a:off x="3851031" y="5648293"/>
            <a:ext cx="4489938" cy="923330"/>
          </a:xfrm>
          <a:prstGeom prst="rect">
            <a:avLst/>
          </a:prstGeom>
          <a:noFill/>
        </p:spPr>
        <p:txBody>
          <a:bodyPr wrap="square">
            <a:spAutoFit/>
          </a:bodyPr>
          <a:lstStyle/>
          <a:p>
            <a:pPr lvl="0" algn="ctr"/>
            <a:r>
              <a:rPr lang="en-US" dirty="0">
                <a:latin typeface="+mj-lt"/>
              </a:rPr>
              <a:t>Due to data availability and sample size, we do not analyze outcomes by specific disability type. </a:t>
            </a:r>
          </a:p>
        </p:txBody>
      </p:sp>
      <p:sp>
        <p:nvSpPr>
          <p:cNvPr id="15" name="Content Placeholder 2">
            <a:extLst>
              <a:ext uri="{FF2B5EF4-FFF2-40B4-BE49-F238E27FC236}">
                <a16:creationId xmlns:a16="http://schemas.microsoft.com/office/drawing/2014/main" id="{DA4E93BC-3B27-01D9-5FB1-B9C909461105}"/>
              </a:ext>
            </a:extLst>
          </p:cNvPr>
          <p:cNvSpPr txBox="1">
            <a:spLocks/>
          </p:cNvSpPr>
          <p:nvPr/>
        </p:nvSpPr>
        <p:spPr>
          <a:xfrm>
            <a:off x="5315159" y="3219321"/>
            <a:ext cx="1561682" cy="425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mj-lt"/>
              </a:rPr>
              <a:t>Disability</a:t>
            </a:r>
          </a:p>
        </p:txBody>
      </p:sp>
    </p:spTree>
    <p:extLst>
      <p:ext uri="{BB962C8B-B14F-4D97-AF65-F5344CB8AC3E}">
        <p14:creationId xmlns:p14="http://schemas.microsoft.com/office/powerpoint/2010/main" val="37799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2363-EDEB-831C-BA56-2833017A7B68}"/>
              </a:ext>
            </a:extLst>
          </p:cNvPr>
          <p:cNvSpPr>
            <a:spLocks noGrp="1"/>
          </p:cNvSpPr>
          <p:nvPr>
            <p:ph type="title"/>
          </p:nvPr>
        </p:nvSpPr>
        <p:spPr>
          <a:xfrm>
            <a:off x="0" y="0"/>
            <a:ext cx="12192000" cy="856361"/>
          </a:xfrm>
        </p:spPr>
        <p:txBody>
          <a:bodyPr/>
          <a:lstStyle/>
          <a:p>
            <a:pPr algn="ctr"/>
            <a:r>
              <a:rPr lang="en-US" b="1" dirty="0"/>
              <a:t>Definitions</a:t>
            </a:r>
          </a:p>
        </p:txBody>
      </p:sp>
      <p:graphicFrame>
        <p:nvGraphicFramePr>
          <p:cNvPr id="12" name="Content Placeholder 2">
            <a:extLst>
              <a:ext uri="{FF2B5EF4-FFF2-40B4-BE49-F238E27FC236}">
                <a16:creationId xmlns:a16="http://schemas.microsoft.com/office/drawing/2014/main" id="{862749F6-EC9E-D550-349E-46033B2E82C0}"/>
              </a:ext>
            </a:extLst>
          </p:cNvPr>
          <p:cNvGraphicFramePr>
            <a:graphicFrameLocks noGrp="1"/>
          </p:cNvGraphicFramePr>
          <p:nvPr>
            <p:ph idx="1"/>
            <p:extLst>
              <p:ext uri="{D42A27DB-BD31-4B8C-83A1-F6EECF244321}">
                <p14:modId xmlns:p14="http://schemas.microsoft.com/office/powerpoint/2010/main" val="3150892966"/>
              </p:ext>
            </p:extLst>
          </p:nvPr>
        </p:nvGraphicFramePr>
        <p:xfrm>
          <a:off x="38100" y="2940"/>
          <a:ext cx="12115800" cy="685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D86C3FE-EA05-487D-514D-CC0DA4BB4436}"/>
              </a:ext>
            </a:extLst>
          </p:cNvPr>
          <p:cNvSpPr txBox="1"/>
          <p:nvPr/>
        </p:nvSpPr>
        <p:spPr>
          <a:xfrm>
            <a:off x="3851031" y="5668390"/>
            <a:ext cx="4489938" cy="923330"/>
          </a:xfrm>
          <a:prstGeom prst="rect">
            <a:avLst/>
          </a:prstGeom>
          <a:noFill/>
        </p:spPr>
        <p:txBody>
          <a:bodyPr wrap="square">
            <a:spAutoFit/>
          </a:bodyPr>
          <a:lstStyle/>
          <a:p>
            <a:pPr lvl="0" algn="ctr"/>
            <a:r>
              <a:rPr lang="en-US" dirty="0">
                <a:latin typeface="+mj-lt"/>
              </a:rPr>
              <a:t>Due to sample size limitations, we do not always analyze outcomes by more granular racial categories. </a:t>
            </a:r>
          </a:p>
        </p:txBody>
      </p:sp>
      <p:sp>
        <p:nvSpPr>
          <p:cNvPr id="15" name="Content Placeholder 2">
            <a:extLst>
              <a:ext uri="{FF2B5EF4-FFF2-40B4-BE49-F238E27FC236}">
                <a16:creationId xmlns:a16="http://schemas.microsoft.com/office/drawing/2014/main" id="{DA4E93BC-3B27-01D9-5FB1-B9C909461105}"/>
              </a:ext>
            </a:extLst>
          </p:cNvPr>
          <p:cNvSpPr txBox="1">
            <a:spLocks/>
          </p:cNvSpPr>
          <p:nvPr/>
        </p:nvSpPr>
        <p:spPr>
          <a:xfrm>
            <a:off x="5315159" y="3216380"/>
            <a:ext cx="1561682" cy="425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mj-lt"/>
              </a:rPr>
              <a:t>Race</a:t>
            </a:r>
          </a:p>
        </p:txBody>
      </p:sp>
    </p:spTree>
    <p:extLst>
      <p:ext uri="{BB962C8B-B14F-4D97-AF65-F5344CB8AC3E}">
        <p14:creationId xmlns:p14="http://schemas.microsoft.com/office/powerpoint/2010/main" val="367850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840-2CA0-7B0A-6E51-632F50650C1F}"/>
              </a:ext>
            </a:extLst>
          </p:cNvPr>
          <p:cNvSpPr>
            <a:spLocks noGrp="1"/>
          </p:cNvSpPr>
          <p:nvPr>
            <p:ph type="title"/>
          </p:nvPr>
        </p:nvSpPr>
        <p:spPr/>
        <p:txBody>
          <a:bodyPr>
            <a:normAutofit/>
          </a:bodyPr>
          <a:lstStyle/>
          <a:p>
            <a:r>
              <a:rPr lang="en-US" b="1"/>
              <a:t>Important Caveats (</a:t>
            </a:r>
            <a:r>
              <a:rPr lang="en-US" b="1">
                <a:latin typeface="+mj-lt"/>
              </a:rPr>
              <a:t>American Community Survey</a:t>
            </a:r>
            <a:r>
              <a:rPr lang="en-US" b="1"/>
              <a:t>)</a:t>
            </a:r>
            <a:endParaRPr lang="en-US" dirty="0"/>
          </a:p>
        </p:txBody>
      </p:sp>
      <p:graphicFrame>
        <p:nvGraphicFramePr>
          <p:cNvPr id="22" name="Content Placeholder 2">
            <a:extLst>
              <a:ext uri="{FF2B5EF4-FFF2-40B4-BE49-F238E27FC236}">
                <a16:creationId xmlns:a16="http://schemas.microsoft.com/office/drawing/2014/main" id="{1078DEA2-8847-3AAE-767A-E388B5AD27B1}"/>
              </a:ext>
            </a:extLst>
          </p:cNvPr>
          <p:cNvGraphicFramePr>
            <a:graphicFrameLocks noGrp="1"/>
          </p:cNvGraphicFramePr>
          <p:nvPr>
            <p:ph idx="1"/>
            <p:extLst>
              <p:ext uri="{D42A27DB-BD31-4B8C-83A1-F6EECF244321}">
                <p14:modId xmlns:p14="http://schemas.microsoft.com/office/powerpoint/2010/main" val="20709874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88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686B-2F05-FB5B-1C76-7D9733E68A30}"/>
              </a:ext>
            </a:extLst>
          </p:cNvPr>
          <p:cNvSpPr>
            <a:spLocks noGrp="1"/>
          </p:cNvSpPr>
          <p:nvPr>
            <p:ph type="title"/>
          </p:nvPr>
        </p:nvSpPr>
        <p:spPr/>
        <p:txBody>
          <a:bodyPr/>
          <a:lstStyle/>
          <a:p>
            <a:pPr algn="ctr"/>
            <a:r>
              <a:rPr lang="en-US" dirty="0"/>
              <a:t>Population Overview</a:t>
            </a:r>
          </a:p>
        </p:txBody>
      </p:sp>
      <p:sp>
        <p:nvSpPr>
          <p:cNvPr id="3" name="Text Placeholder 2">
            <a:extLst>
              <a:ext uri="{FF2B5EF4-FFF2-40B4-BE49-F238E27FC236}">
                <a16:creationId xmlns:a16="http://schemas.microsoft.com/office/drawing/2014/main" id="{96ACF1D2-0790-E961-CE83-F015A5D71DB0}"/>
              </a:ext>
            </a:extLst>
          </p:cNvPr>
          <p:cNvSpPr>
            <a:spLocks noGrp="1"/>
          </p:cNvSpPr>
          <p:nvPr>
            <p:ph type="body" idx="1"/>
          </p:nvPr>
        </p:nvSpPr>
        <p:spPr/>
        <p:txBody>
          <a:bodyPr/>
          <a:lstStyle/>
          <a:p>
            <a:pPr algn="ctr"/>
            <a:r>
              <a:rPr lang="en-US" i="1" dirty="0">
                <a:latin typeface="+mj-lt"/>
              </a:rPr>
              <a:t>Who are New Jerseyans with disabilities?</a:t>
            </a:r>
          </a:p>
          <a:p>
            <a:pPr algn="ctr"/>
            <a:r>
              <a:rPr lang="en-US" i="1" dirty="0">
                <a:latin typeface="+mj-lt"/>
              </a:rPr>
              <a:t>Where are they living?</a:t>
            </a:r>
          </a:p>
          <a:p>
            <a:pPr algn="ctr"/>
            <a:r>
              <a:rPr lang="en-US" i="1" dirty="0">
                <a:latin typeface="+mj-lt"/>
              </a:rPr>
              <a:t>What types of disabilities do they report? </a:t>
            </a:r>
          </a:p>
        </p:txBody>
      </p:sp>
    </p:spTree>
    <p:extLst>
      <p:ext uri="{BB962C8B-B14F-4D97-AF65-F5344CB8AC3E}">
        <p14:creationId xmlns:p14="http://schemas.microsoft.com/office/powerpoint/2010/main" val="312651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97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0707E-29DA-F29F-CCA6-77D2D8E91E5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Self-Reported Disability Status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2018-2022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State Region and County</a:t>
            </a:r>
          </a:p>
        </p:txBody>
      </p:sp>
      <p:pic>
        <p:nvPicPr>
          <p:cNvPr id="4" name="Content Placeholder 3">
            <a:extLst>
              <a:ext uri="{FF2B5EF4-FFF2-40B4-BE49-F238E27FC236}">
                <a16:creationId xmlns:a16="http://schemas.microsoft.com/office/drawing/2014/main" id="{90A7071E-CEB8-3DE9-5F25-2BAC4540DC2B}"/>
              </a:ext>
            </a:extLst>
          </p:cNvPr>
          <p:cNvPicPr>
            <a:picLocks noGrp="1" noChangeAspect="1"/>
          </p:cNvPicPr>
          <p:nvPr>
            <p:ph idx="1"/>
          </p:nvPr>
        </p:nvPicPr>
        <p:blipFill>
          <a:blip r:embed="rId3"/>
          <a:srcRect/>
          <a:stretch/>
        </p:blipFill>
        <p:spPr bwMode="auto">
          <a:xfrm>
            <a:off x="3916679" y="0"/>
            <a:ext cx="8275321" cy="6474691"/>
          </a:xfrm>
          <a:prstGeom prst="rect">
            <a:avLst/>
          </a:prstGeom>
          <a:solidFill>
            <a:srgbClr val="C00000"/>
          </a:solidFill>
        </p:spPr>
      </p:pic>
      <p:sp>
        <p:nvSpPr>
          <p:cNvPr id="5" name="TextBox 4">
            <a:extLst>
              <a:ext uri="{FF2B5EF4-FFF2-40B4-BE49-F238E27FC236}">
                <a16:creationId xmlns:a16="http://schemas.microsoft.com/office/drawing/2014/main" id="{1B196A5A-1CFC-8961-B8C3-06FEDB952CA0}"/>
              </a:ext>
            </a:extLst>
          </p:cNvPr>
          <p:cNvSpPr txBox="1"/>
          <p:nvPr/>
        </p:nvSpPr>
        <p:spPr>
          <a:xfrm>
            <a:off x="4309870" y="6396335"/>
            <a:ext cx="7912609"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2018-2022 and the Missouri Census Data Center’s Geographic Correspondence Engine.</a:t>
            </a:r>
          </a:p>
        </p:txBody>
      </p:sp>
      <p:sp>
        <p:nvSpPr>
          <p:cNvPr id="6" name="Arrow: Right 5">
            <a:extLst>
              <a:ext uri="{FF2B5EF4-FFF2-40B4-BE49-F238E27FC236}">
                <a16:creationId xmlns:a16="http://schemas.microsoft.com/office/drawing/2014/main" id="{D77B2296-E101-3EF7-739D-3377E47A3B3B}"/>
              </a:ext>
            </a:extLst>
          </p:cNvPr>
          <p:cNvSpPr/>
          <p:nvPr/>
        </p:nvSpPr>
        <p:spPr>
          <a:xfrm>
            <a:off x="4567381" y="424873"/>
            <a:ext cx="554181" cy="24938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Arrow: Right 6">
            <a:extLst>
              <a:ext uri="{FF2B5EF4-FFF2-40B4-BE49-F238E27FC236}">
                <a16:creationId xmlns:a16="http://schemas.microsoft.com/office/drawing/2014/main" id="{F3ADD304-F413-7C3D-ACE3-5CF62DEE3427}"/>
              </a:ext>
            </a:extLst>
          </p:cNvPr>
          <p:cNvSpPr/>
          <p:nvPr/>
        </p:nvSpPr>
        <p:spPr>
          <a:xfrm>
            <a:off x="7375236" y="424873"/>
            <a:ext cx="554181" cy="24938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Arrow: Right 7">
            <a:extLst>
              <a:ext uri="{FF2B5EF4-FFF2-40B4-BE49-F238E27FC236}">
                <a16:creationId xmlns:a16="http://schemas.microsoft.com/office/drawing/2014/main" id="{C713AFDA-841D-9B91-14E3-1966B0071E56}"/>
              </a:ext>
            </a:extLst>
          </p:cNvPr>
          <p:cNvSpPr/>
          <p:nvPr/>
        </p:nvSpPr>
        <p:spPr>
          <a:xfrm>
            <a:off x="4567382" y="3810001"/>
            <a:ext cx="554181" cy="24938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583881E-9095-C15D-A3E4-08A58496720B}"/>
              </a:ext>
            </a:extLst>
          </p:cNvPr>
          <p:cNvSpPr/>
          <p:nvPr/>
        </p:nvSpPr>
        <p:spPr>
          <a:xfrm>
            <a:off x="4567382" y="3073477"/>
            <a:ext cx="554181" cy="24938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34D2574-5234-5A39-ADF7-855928262B6E}"/>
              </a:ext>
            </a:extLst>
          </p:cNvPr>
          <p:cNvSpPr/>
          <p:nvPr/>
        </p:nvSpPr>
        <p:spPr>
          <a:xfrm>
            <a:off x="4567381" y="2336953"/>
            <a:ext cx="554181" cy="24938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A47821F0-DF89-2FE9-93AE-B7C5C91E2610}"/>
              </a:ext>
            </a:extLst>
          </p:cNvPr>
          <p:cNvSpPr txBox="1"/>
          <p:nvPr/>
        </p:nvSpPr>
        <p:spPr>
          <a:xfrm>
            <a:off x="838200" y="3694790"/>
            <a:ext cx="208901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Slightly more Black New Jerseyans self-report disabilities </a:t>
            </a:r>
            <a:r>
              <a:rPr lang="en-US" dirty="0">
                <a:latin typeface="+mj-lt"/>
              </a:rPr>
              <a:t>than their non-Black peers.</a:t>
            </a:r>
          </a:p>
        </p:txBody>
      </p:sp>
      <p:sp>
        <p:nvSpPr>
          <p:cNvPr id="11" name="TextBox 10">
            <a:extLst>
              <a:ext uri="{FF2B5EF4-FFF2-40B4-BE49-F238E27FC236}">
                <a16:creationId xmlns:a16="http://schemas.microsoft.com/office/drawing/2014/main" id="{19CFC425-0606-C26C-3D6D-CB76A5AA2483}"/>
              </a:ext>
            </a:extLst>
          </p:cNvPr>
          <p:cNvSpPr txBox="1"/>
          <p:nvPr/>
        </p:nvSpPr>
        <p:spPr>
          <a:xfrm>
            <a:off x="838200" y="5420314"/>
            <a:ext cx="2089012"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Shares vary by state region and county.</a:t>
            </a:r>
          </a:p>
        </p:txBody>
      </p:sp>
    </p:spTree>
    <p:extLst>
      <p:ext uri="{BB962C8B-B14F-4D97-AF65-F5344CB8AC3E}">
        <p14:creationId xmlns:p14="http://schemas.microsoft.com/office/powerpoint/2010/main" val="14115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66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0707E-29DA-F29F-CCA6-77D2D8E91E5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Distribution of Disability Type </a:t>
            </a:r>
            <a:br>
              <a:rPr lang="en-US" sz="2700" kern="1200" dirty="0">
                <a:solidFill>
                  <a:srgbClr val="FFFFFF"/>
                </a:solidFill>
                <a:latin typeface="+mj-lt"/>
                <a:ea typeface="+mj-ea"/>
                <a:cs typeface="+mj-cs"/>
              </a:rPr>
            </a:br>
            <a:r>
              <a:rPr lang="en-US" sz="1800" dirty="0">
                <a:solidFill>
                  <a:srgbClr val="FFFFFF"/>
                </a:solidFill>
              </a:rPr>
              <a:t>Of those with a disability. </a:t>
            </a:r>
            <a:br>
              <a:rPr lang="en-US" sz="2700" kern="1200" dirty="0">
                <a:solidFill>
                  <a:srgbClr val="FFFFFF"/>
                </a:solidFill>
                <a:latin typeface="+mj-lt"/>
                <a:ea typeface="+mj-ea"/>
                <a:cs typeface="+mj-cs"/>
              </a:rPr>
            </a:br>
            <a:r>
              <a:rPr lang="en-US" sz="1800" kern="1200" dirty="0">
                <a:solidFill>
                  <a:srgbClr val="FFFFFF"/>
                </a:solidFill>
                <a:latin typeface="+mj-lt"/>
                <a:ea typeface="+mj-ea"/>
                <a:cs typeface="+mj-cs"/>
              </a:rPr>
              <a:t>2009-2013 and 2018-2022</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New Jersey</a:t>
            </a:r>
          </a:p>
        </p:txBody>
      </p:sp>
      <p:pic>
        <p:nvPicPr>
          <p:cNvPr id="6" name="Content Placeholder 5" descr="A chart with numbers and a number of squares&#10;&#10;Description automatically generated with medium confidence">
            <a:extLst>
              <a:ext uri="{FF2B5EF4-FFF2-40B4-BE49-F238E27FC236}">
                <a16:creationId xmlns:a16="http://schemas.microsoft.com/office/drawing/2014/main" id="{6A3A9553-F2FD-90B1-B763-929B1332D6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16679" y="0"/>
            <a:ext cx="8275321" cy="6620256"/>
          </a:xfrm>
          <a:prstGeom prst="rect">
            <a:avLst/>
          </a:prstGeom>
          <a:noFill/>
        </p:spPr>
      </p:pic>
      <p:sp>
        <p:nvSpPr>
          <p:cNvPr id="3" name="TextBox 2">
            <a:extLst>
              <a:ext uri="{FF2B5EF4-FFF2-40B4-BE49-F238E27FC236}">
                <a16:creationId xmlns:a16="http://schemas.microsoft.com/office/drawing/2014/main" id="{17929EDE-B200-954B-D411-0913D8417C7D}"/>
              </a:ext>
            </a:extLst>
          </p:cNvPr>
          <p:cNvSpPr txBox="1"/>
          <p:nvPr/>
        </p:nvSpPr>
        <p:spPr>
          <a:xfrm>
            <a:off x="3916679" y="6471273"/>
            <a:ext cx="8275321" cy="461665"/>
          </a:xfrm>
          <a:prstGeom prst="rect">
            <a:avLst/>
          </a:prstGeom>
          <a:noFill/>
        </p:spPr>
        <p:txBody>
          <a:bodyPr wrap="square">
            <a:spAutoFit/>
          </a:bodyPr>
          <a:lstStyle/>
          <a:p>
            <a:pPr algn="ctr"/>
            <a:r>
              <a:rPr lang="en-US" sz="1200" b="1" dirty="0">
                <a:latin typeface="+mj-lt"/>
                <a:ea typeface="+mn-lt"/>
                <a:cs typeface="+mn-lt"/>
              </a:rPr>
              <a:t>Source: Cornwall Center calculations using IPUMS US Census Bureau American Community Survey 5-year estimates, 2009-2013 and 2018-2022</a:t>
            </a:r>
          </a:p>
        </p:txBody>
      </p:sp>
      <p:sp>
        <p:nvSpPr>
          <p:cNvPr id="8" name="Frame 7">
            <a:extLst>
              <a:ext uri="{FF2B5EF4-FFF2-40B4-BE49-F238E27FC236}">
                <a16:creationId xmlns:a16="http://schemas.microsoft.com/office/drawing/2014/main" id="{7C5E8A0C-EA13-CF9A-03EF-E46E84AC72D7}"/>
              </a:ext>
            </a:extLst>
          </p:cNvPr>
          <p:cNvSpPr/>
          <p:nvPr/>
        </p:nvSpPr>
        <p:spPr>
          <a:xfrm>
            <a:off x="3916679" y="1226036"/>
            <a:ext cx="8054110" cy="1083056"/>
          </a:xfrm>
          <a:prstGeom prst="frame">
            <a:avLst>
              <a:gd name="adj1" fmla="val 3112"/>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CB7864B5-D813-CBB7-5BB8-FC3FE9DB1530}"/>
              </a:ext>
            </a:extLst>
          </p:cNvPr>
          <p:cNvSpPr/>
          <p:nvPr/>
        </p:nvSpPr>
        <p:spPr>
          <a:xfrm>
            <a:off x="3916679" y="5248473"/>
            <a:ext cx="8054110" cy="1004545"/>
          </a:xfrm>
          <a:prstGeom prst="frame">
            <a:avLst>
              <a:gd name="adj1" fmla="val 3112"/>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33E267ED-B269-A5E7-6B41-DFF525356898}"/>
              </a:ext>
            </a:extLst>
          </p:cNvPr>
          <p:cNvSpPr/>
          <p:nvPr/>
        </p:nvSpPr>
        <p:spPr>
          <a:xfrm>
            <a:off x="3916679" y="2284711"/>
            <a:ext cx="8054110" cy="1004545"/>
          </a:xfrm>
          <a:prstGeom prst="frame">
            <a:avLst>
              <a:gd name="adj1" fmla="val 3112"/>
            </a:avLst>
          </a:prstGeom>
          <a:solidFill>
            <a:srgbClr val="C0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BA9FB3D-1A2C-A752-6735-F1BA4D87B706}"/>
              </a:ext>
            </a:extLst>
          </p:cNvPr>
          <p:cNvSpPr txBox="1"/>
          <p:nvPr/>
        </p:nvSpPr>
        <p:spPr>
          <a:xfrm>
            <a:off x="838200" y="3694790"/>
            <a:ext cx="284018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More</a:t>
            </a:r>
            <a:r>
              <a:rPr lang="en-US" dirty="0">
                <a:latin typeface="+mj-lt"/>
              </a:rPr>
              <a:t> </a:t>
            </a:r>
            <a:r>
              <a:rPr lang="en-US" b="1" dirty="0">
                <a:latin typeface="+mj-lt"/>
              </a:rPr>
              <a:t>Black New Jerseyans with disabilities </a:t>
            </a:r>
            <a:r>
              <a:rPr lang="en-US" dirty="0">
                <a:latin typeface="+mj-lt"/>
              </a:rPr>
              <a:t>self-report </a:t>
            </a:r>
            <a:r>
              <a:rPr lang="en-US" b="1" dirty="0">
                <a:latin typeface="+mj-lt"/>
              </a:rPr>
              <a:t>cognitive and vision disabilities</a:t>
            </a:r>
            <a:r>
              <a:rPr lang="en-US" dirty="0">
                <a:latin typeface="+mj-lt"/>
              </a:rPr>
              <a:t>.</a:t>
            </a:r>
          </a:p>
        </p:txBody>
      </p:sp>
      <p:sp>
        <p:nvSpPr>
          <p:cNvPr id="5" name="TextBox 4">
            <a:extLst>
              <a:ext uri="{FF2B5EF4-FFF2-40B4-BE49-F238E27FC236}">
                <a16:creationId xmlns:a16="http://schemas.microsoft.com/office/drawing/2014/main" id="{4C2403E3-8113-7640-4B78-373CBAF3FBA5}"/>
              </a:ext>
            </a:extLst>
          </p:cNvPr>
          <p:cNvSpPr txBox="1"/>
          <p:nvPr/>
        </p:nvSpPr>
        <p:spPr>
          <a:xfrm>
            <a:off x="838200" y="4895119"/>
            <a:ext cx="284018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Fewer</a:t>
            </a:r>
            <a:r>
              <a:rPr lang="en-US" dirty="0">
                <a:latin typeface="+mj-lt"/>
              </a:rPr>
              <a:t> </a:t>
            </a:r>
            <a:r>
              <a:rPr lang="en-US" b="1" dirty="0">
                <a:latin typeface="+mj-lt"/>
              </a:rPr>
              <a:t>Black New Jerseyans with disabilities </a:t>
            </a:r>
            <a:r>
              <a:rPr lang="en-US" dirty="0">
                <a:latin typeface="+mj-lt"/>
              </a:rPr>
              <a:t>self-report </a:t>
            </a:r>
            <a:r>
              <a:rPr lang="en-US" b="1" dirty="0">
                <a:latin typeface="+mj-lt"/>
              </a:rPr>
              <a:t>hearing disabilities</a:t>
            </a:r>
            <a:r>
              <a:rPr lang="en-US" dirty="0">
                <a:latin typeface="+mj-lt"/>
              </a:rPr>
              <a:t>.</a:t>
            </a:r>
          </a:p>
        </p:txBody>
      </p:sp>
    </p:spTree>
    <p:extLst>
      <p:ext uri="{BB962C8B-B14F-4D97-AF65-F5344CB8AC3E}">
        <p14:creationId xmlns:p14="http://schemas.microsoft.com/office/powerpoint/2010/main" val="18180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3e35d5-149a-42d0-9759-7e4251ca70ae">
      <Terms xmlns="http://schemas.microsoft.com/office/infopath/2007/PartnerControls"/>
    </lcf76f155ced4ddcb4097134ff3c332f>
    <TaxCatchAll xmlns="7ea28f75-b447-4008-abb1-f022e6a61489" xsi:nil="true"/>
    <SharedWithUsers xmlns="7ea28f75-b447-4008-abb1-f022e6a6148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02DA1231611544B7633ABC55414EFF" ma:contentTypeVersion="17" ma:contentTypeDescription="Create a new document." ma:contentTypeScope="" ma:versionID="5fa979140ce30341f4780377ce301feb">
  <xsd:schema xmlns:xsd="http://www.w3.org/2001/XMLSchema" xmlns:xs="http://www.w3.org/2001/XMLSchema" xmlns:p="http://schemas.microsoft.com/office/2006/metadata/properties" xmlns:ns2="113e35d5-149a-42d0-9759-7e4251ca70ae" xmlns:ns3="7ea28f75-b447-4008-abb1-f022e6a61489" targetNamespace="http://schemas.microsoft.com/office/2006/metadata/properties" ma:root="true" ma:fieldsID="47d8b4c5f05c57c39bcda140eb90ea8c" ns2:_="" ns3:_="">
    <xsd:import namespace="113e35d5-149a-42d0-9759-7e4251ca70ae"/>
    <xsd:import namespace="7ea28f75-b447-4008-abb1-f022e6a614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e35d5-149a-42d0-9759-7e4251ca7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a28f75-b447-4008-abb1-f022e6a614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c75616-ecdf-4ec9-ad19-abf48ff25f01}" ma:internalName="TaxCatchAll" ma:showField="CatchAllData" ma:web="7ea28f75-b447-4008-abb1-f022e6a614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736609-C178-4467-A4CD-5AA43BD0E479}">
  <ds:schemaRefs>
    <ds:schemaRef ds:uri="http://schemas.microsoft.com/office/2006/metadata/properties"/>
    <ds:schemaRef ds:uri="http://www.w3.org/2000/xmlns/"/>
    <ds:schemaRef ds:uri="113e35d5-149a-42d0-9759-7e4251ca70ae"/>
    <ds:schemaRef ds:uri="http://schemas.microsoft.com/office/infopath/2007/PartnerControls"/>
    <ds:schemaRef ds:uri="7ea28f75-b447-4008-abb1-f022e6a61489"/>
    <ds:schemaRef ds:uri="http://www.w3.org/2001/XMLSchema-instance"/>
  </ds:schemaRefs>
</ds:datastoreItem>
</file>

<file path=customXml/itemProps2.xml><?xml version="1.0" encoding="utf-8"?>
<ds:datastoreItem xmlns:ds="http://schemas.openxmlformats.org/officeDocument/2006/customXml" ds:itemID="{7CF72348-8621-42AB-8DAF-C4B3C375656A}">
  <ds:schemaRefs>
    <ds:schemaRef ds:uri="http://schemas.microsoft.com/sharepoint/v3/contenttype/forms"/>
  </ds:schemaRefs>
</ds:datastoreItem>
</file>

<file path=customXml/itemProps3.xml><?xml version="1.0" encoding="utf-8"?>
<ds:datastoreItem xmlns:ds="http://schemas.openxmlformats.org/officeDocument/2006/customXml" ds:itemID="{F3A01801-E21A-43BA-A0E3-662F69B8FF7E}">
  <ds:schemaRefs>
    <ds:schemaRef ds:uri="http://schemas.microsoft.com/office/2006/metadata/contentType"/>
    <ds:schemaRef ds:uri="http://schemas.microsoft.com/office/2006/metadata/properties/metaAttributes"/>
    <ds:schemaRef ds:uri="http://www.w3.org/2000/xmlns/"/>
    <ds:schemaRef ds:uri="http://www.w3.org/2001/XMLSchema"/>
    <ds:schemaRef ds:uri="113e35d5-149a-42d0-9759-7e4251ca70ae"/>
    <ds:schemaRef ds:uri="7ea28f75-b447-4008-abb1-f022e6a61489"/>
  </ds:schemaRefs>
</ds:datastoreItem>
</file>

<file path=docProps/app.xml><?xml version="1.0" encoding="utf-8"?>
<Properties xmlns="http://schemas.openxmlformats.org/officeDocument/2006/extended-properties" xmlns:vt="http://schemas.openxmlformats.org/officeDocument/2006/docPropsVTypes">
  <TotalTime>1335</TotalTime>
  <Words>2233</Words>
  <Application>Microsoft Office PowerPoint</Application>
  <PresentationFormat>Widescreen</PresentationFormat>
  <Paragraphs>194</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Black Experience with Disability A Landscape Analysis of New Jersey</vt:lpstr>
      <vt:lpstr>PowerPoint Presentation</vt:lpstr>
      <vt:lpstr>Focus today:</vt:lpstr>
      <vt:lpstr>Definitions</vt:lpstr>
      <vt:lpstr>Definitions</vt:lpstr>
      <vt:lpstr>Important Caveats (American Community Survey)</vt:lpstr>
      <vt:lpstr>Population Overview</vt:lpstr>
      <vt:lpstr>Self-Reported Disability Status  2018-2022  State Region and County</vt:lpstr>
      <vt:lpstr>Distribution of Disability Type  Of those with a disability.  2009-2013 and 2018-2022 New Jersey</vt:lpstr>
      <vt:lpstr>Population Overview Takeaways</vt:lpstr>
      <vt:lpstr>Education</vt:lpstr>
      <vt:lpstr>Distribution of Total Black Student and Black IDEA Student Enrollment 2020-2021</vt:lpstr>
      <vt:lpstr>Placement in a Regular Classroom for Less than 40% of Day  Of IDEA Student Placements within Race and County October 2022</vt:lpstr>
      <vt:lpstr>Of All Disciplinary Actions, Share of Suspension Types  Black IDEA Students 2017-2018 </vt:lpstr>
      <vt:lpstr>Share of IDEA Student Exits and Dropouts 2017-2018 to 2021-2022 New Jersey</vt:lpstr>
      <vt:lpstr>School Enrollment Youth Ages 18 to 24 2009-2013 and 2018-2022 New Jersey</vt:lpstr>
      <vt:lpstr>Highest Level of Education Completed  Adults Ages 25 to 54 2009-2013 and 2018-2022 New Jersey</vt:lpstr>
      <vt:lpstr>Education Takeaways</vt:lpstr>
      <vt:lpstr>Employment and Workforce Outcomes*</vt:lpstr>
      <vt:lpstr>Employment  Adults Ages 25 to 54  2009-2013 and 2018-2022 New Jersey </vt:lpstr>
      <vt:lpstr>Employment  Adults Ages 25 to 54  2009-2013 and 2018-2022 New Jersey State Region and County</vt:lpstr>
      <vt:lpstr>Average Hours Worked per Week for Working Adults  Ages 25 to 54 2009-2013 and 2018-2022</vt:lpstr>
      <vt:lpstr>Annual Wages Earned for Adults Working for a Wage  Ages 25 to 54  2009-2013 and 2018-2022 New Jersey</vt:lpstr>
      <vt:lpstr>Employment Takeaways</vt:lpstr>
      <vt:lpstr>Housing</vt:lpstr>
      <vt:lpstr>Homeownership Heads of Household  2009-2013 and 2018-2022</vt:lpstr>
      <vt:lpstr>Homeownership Heads of Household  2018-2022 State Region and County</vt:lpstr>
      <vt:lpstr>Renter Cost Burdens Heads of Household 2009-2013 and 2018-2022</vt:lpstr>
      <vt:lpstr>Housing Takeaways</vt:lpstr>
      <vt:lpstr>Overall Takeaways</vt:lpstr>
      <vt:lpstr>Full Report Forthcoming </vt:lpstr>
      <vt:lpstr>Data Sources</vt:lpstr>
      <vt:lpstr>Black Impact Summit June 2024</vt:lpstr>
      <vt:lpstr>State Regions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Hall</dc:creator>
  <cp:lastModifiedBy>Lauren Shallish</cp:lastModifiedBy>
  <cp:revision>9</cp:revision>
  <dcterms:created xsi:type="dcterms:W3CDTF">2023-10-19T18:22:44Z</dcterms:created>
  <dcterms:modified xsi:type="dcterms:W3CDTF">2024-10-22T19:44:02Z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0x010100E102DA1231611544B7633ABC55414EFF</vt:lpwstr>
  </property>
  <property fmtid="{D5CDD505-2E9C-101B-9397-08002B2CF9AE}" pid="3" name="Order">
    <vt:r8>15700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