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58"/>
  </p:normalViewPr>
  <p:slideViewPr>
    <p:cSldViewPr snapToGrid="0">
      <p:cViewPr varScale="1">
        <p:scale>
          <a:sx n="160" d="100"/>
          <a:sy n="160" d="100"/>
        </p:scale>
        <p:origin x="784"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0ca799783d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0ca799783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0c5d70b032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0c5d70b032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0c0efc0b57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0c0efc0b57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30c0efc0b57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30c0efc0b57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0c0efc0b5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0c0efc0b5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30c0efc0b57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30c0efc0b57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0c5d70b03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30c5d70b03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0c5d70b032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0c5d70b03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30c5d70b032_0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30c5d70b032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0c5d70b032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30c5d70b032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0c5d70b032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30c5d70b032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dropbox.com/scl/fi/xtyk10wval4cq9wg3cy0g/Black-Impact-Summit-FINAL-CUT-with-captions.mp4?rlkey=ovtpbdqayg0dkaiwxyrp3edww&amp;e=1&amp;dl=0"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2623900" y="140750"/>
            <a:ext cx="3821475" cy="4935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2"/>
          <p:cNvSpPr txBox="1">
            <a:spLocks noGrp="1"/>
          </p:cNvSpPr>
          <p:nvPr>
            <p:ph type="title"/>
          </p:nvPr>
        </p:nvSpPr>
        <p:spPr>
          <a:xfrm>
            <a:off x="311700" y="445025"/>
            <a:ext cx="8520600" cy="572700"/>
          </a:xfrm>
          <a:prstGeom prst="rect">
            <a:avLst/>
          </a:prstGeom>
          <a:ln w="9525" cap="flat" cmpd="sng">
            <a:solidFill>
              <a:schemeClr val="lt2"/>
            </a:solidFill>
            <a:prstDash val="solid"/>
            <a:round/>
            <a:headEnd type="none" w="sm" len="sm"/>
            <a:tailEnd type="none" w="sm" len="sm"/>
          </a:ln>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highlight>
                  <a:schemeClr val="lt1"/>
                </a:highlight>
              </a:rPr>
              <a:t>Next Steps</a:t>
            </a:r>
            <a:endParaRPr>
              <a:highlight>
                <a:schemeClr val="lt1"/>
              </a:highlight>
            </a:endParaRPr>
          </a:p>
        </p:txBody>
      </p:sp>
      <p:sp>
        <p:nvSpPr>
          <p:cNvPr id="105" name="Google Shape;105;p22"/>
          <p:cNvSpPr txBox="1">
            <a:spLocks noGrp="1"/>
          </p:cNvSpPr>
          <p:nvPr>
            <p:ph type="body" idx="1"/>
          </p:nvPr>
        </p:nvSpPr>
        <p:spPr>
          <a:xfrm>
            <a:off x="274750" y="1152475"/>
            <a:ext cx="8520600" cy="34164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b="1"/>
              <a:t>Increase Black Professionals i.e., Psychologists, Social Workers, CST, Teachers</a:t>
            </a:r>
            <a:endParaRPr b="1"/>
          </a:p>
          <a:p>
            <a:pPr marL="457200" lvl="0" indent="-342900" algn="l" rtl="0">
              <a:lnSpc>
                <a:spcPct val="150000"/>
              </a:lnSpc>
              <a:spcBef>
                <a:spcPts val="0"/>
              </a:spcBef>
              <a:spcAft>
                <a:spcPts val="0"/>
              </a:spcAft>
              <a:buSzPts val="1800"/>
              <a:buChar char="●"/>
            </a:pPr>
            <a:r>
              <a:rPr lang="en" b="1"/>
              <a:t>Strengthen Advocacy for Improved Policies</a:t>
            </a:r>
            <a:endParaRPr b="1"/>
          </a:p>
          <a:p>
            <a:pPr marL="457200" lvl="0" indent="-342900" algn="l" rtl="0">
              <a:lnSpc>
                <a:spcPct val="150000"/>
              </a:lnSpc>
              <a:spcBef>
                <a:spcPts val="0"/>
              </a:spcBef>
              <a:spcAft>
                <a:spcPts val="0"/>
              </a:spcAft>
              <a:buSzPts val="1800"/>
              <a:buChar char="●"/>
            </a:pPr>
            <a:r>
              <a:rPr lang="en" b="1"/>
              <a:t>Work with politicians </a:t>
            </a:r>
            <a:r>
              <a:rPr lang="en" b="1">
                <a:highlight>
                  <a:schemeClr val="lt1"/>
                </a:highlight>
              </a:rPr>
              <a:t>and </a:t>
            </a:r>
            <a:r>
              <a:rPr lang="en" b="1"/>
              <a:t>organizations including NAACP</a:t>
            </a:r>
            <a:r>
              <a:rPr lang="en" b="1">
                <a:highlight>
                  <a:schemeClr val="lt1"/>
                </a:highlight>
              </a:rPr>
              <a:t>;</a:t>
            </a:r>
            <a:r>
              <a:rPr lang="en" b="1"/>
              <a:t>Divine 9 </a:t>
            </a:r>
            <a:r>
              <a:rPr lang="en" b="1">
                <a:highlight>
                  <a:schemeClr val="lt1"/>
                </a:highlight>
              </a:rPr>
              <a:t>among </a:t>
            </a:r>
            <a:r>
              <a:rPr lang="en" b="1"/>
              <a:t>others</a:t>
            </a:r>
            <a:endParaRPr b="1"/>
          </a:p>
          <a:p>
            <a:pPr marL="457200" lvl="0" indent="-342900" algn="l" rtl="0">
              <a:lnSpc>
                <a:spcPct val="150000"/>
              </a:lnSpc>
              <a:spcBef>
                <a:spcPts val="0"/>
              </a:spcBef>
              <a:spcAft>
                <a:spcPts val="0"/>
              </a:spcAft>
              <a:buSzPts val="1800"/>
              <a:buChar char="●"/>
            </a:pPr>
            <a:r>
              <a:rPr lang="en" b="1"/>
              <a:t>Re-Convene The Black Impact Summit to Assess current status</a:t>
            </a:r>
            <a:endParaRPr b="1"/>
          </a:p>
          <a:p>
            <a:pPr marL="457200" lvl="0" indent="-342900" algn="l" rtl="0">
              <a:lnSpc>
                <a:spcPct val="150000"/>
              </a:lnSpc>
              <a:spcBef>
                <a:spcPts val="0"/>
              </a:spcBef>
              <a:spcAft>
                <a:spcPts val="0"/>
              </a:spcAft>
              <a:buSzPts val="1800"/>
              <a:buChar char="●"/>
            </a:pPr>
            <a:r>
              <a:rPr lang="en" b="1"/>
              <a:t>Research examples of successful efforts across the country </a:t>
            </a:r>
            <a:endParaRPr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highlight>
                  <a:schemeClr val="lt1"/>
                </a:highlight>
              </a:rPr>
              <a:t>Summit Video</a:t>
            </a:r>
            <a:endParaRPr>
              <a:highlight>
                <a:schemeClr val="lt1"/>
              </a:highlight>
            </a:endParaRPr>
          </a:p>
        </p:txBody>
      </p:sp>
      <p:sp>
        <p:nvSpPr>
          <p:cNvPr id="111" name="Google Shape;111;p23"/>
          <p:cNvSpPr txBox="1">
            <a:spLocks noGrp="1"/>
          </p:cNvSpPr>
          <p:nvPr>
            <p:ph type="body" idx="1"/>
          </p:nvPr>
        </p:nvSpPr>
        <p:spPr>
          <a:xfrm>
            <a:off x="34365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u="sng">
                <a:solidFill>
                  <a:schemeClr val="hlink"/>
                </a:solidFill>
                <a:hlinkClick r:id="rId3"/>
              </a:rPr>
              <a:t>https://www.dropbox.com/scl/fi/xtyk10wval4cq9wg3cy0g/Black-Impact-Summit-FINAL-CUT-with-captions.mp4?rlkey=ovtpbdqayg0dkaiwxyrp3edww&amp;e=1&amp;dl=0</a:t>
            </a:r>
            <a:endParaRPr/>
          </a:p>
          <a:p>
            <a:pPr marL="0" lvl="0" indent="0" algn="l" rtl="0">
              <a:spcBef>
                <a:spcPts val="12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ctrTitle"/>
          </p:nvPr>
        </p:nvSpPr>
        <p:spPr>
          <a:xfrm>
            <a:off x="726900" y="210775"/>
            <a:ext cx="7690200" cy="47970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4000"/>
              <a:t>Reflections on</a:t>
            </a:r>
            <a:endParaRPr sz="4000"/>
          </a:p>
          <a:p>
            <a:pPr marL="0" lvl="0" indent="0" algn="ctr" rtl="0">
              <a:spcBef>
                <a:spcPts val="0"/>
              </a:spcBef>
              <a:spcAft>
                <a:spcPts val="0"/>
              </a:spcAft>
              <a:buNone/>
            </a:pPr>
            <a:r>
              <a:rPr lang="en" sz="4000"/>
              <a:t>The Black Impact Summit</a:t>
            </a:r>
            <a:endParaRPr sz="4000"/>
          </a:p>
          <a:p>
            <a:pPr marL="0" lvl="0" indent="0" algn="ctr" rtl="0">
              <a:spcBef>
                <a:spcPts val="0"/>
              </a:spcBef>
              <a:spcAft>
                <a:spcPts val="0"/>
              </a:spcAft>
              <a:buNone/>
            </a:pPr>
            <a:endParaRPr sz="4000"/>
          </a:p>
          <a:p>
            <a:pPr marL="0" lvl="0" indent="0" algn="ctr" rtl="0">
              <a:spcBef>
                <a:spcPts val="0"/>
              </a:spcBef>
              <a:spcAft>
                <a:spcPts val="0"/>
              </a:spcAft>
              <a:buNone/>
            </a:pPr>
            <a:r>
              <a:rPr lang="en" sz="4000"/>
              <a:t>Bill Davis </a:t>
            </a:r>
            <a:endParaRPr sz="4000"/>
          </a:p>
          <a:p>
            <a:pPr marL="0" lvl="0" indent="0" algn="ctr" rtl="0">
              <a:spcBef>
                <a:spcPts val="0"/>
              </a:spcBef>
              <a:spcAft>
                <a:spcPts val="0"/>
              </a:spcAft>
              <a:buNone/>
            </a:pPr>
            <a:r>
              <a:rPr lang="en" sz="4000"/>
              <a:t>Co-Convener</a:t>
            </a:r>
            <a:endParaRPr sz="4000"/>
          </a:p>
          <a:p>
            <a:pPr marL="0" lvl="0" indent="0" algn="ctr" rtl="0">
              <a:spcBef>
                <a:spcPts val="0"/>
              </a:spcBef>
              <a:spcAft>
                <a:spcPts val="0"/>
              </a:spcAft>
              <a:buNone/>
            </a:pPr>
            <a:r>
              <a:rPr lang="en" sz="4000"/>
              <a:t>wdavis@scarletmail.rutgers.edu</a:t>
            </a:r>
            <a:endParaRPr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5"/>
          <p:cNvSpPr txBox="1">
            <a:spLocks noGrp="1"/>
          </p:cNvSpPr>
          <p:nvPr>
            <p:ph type="body" idx="1"/>
          </p:nvPr>
        </p:nvSpPr>
        <p:spPr>
          <a:xfrm>
            <a:off x="271550" y="683675"/>
            <a:ext cx="8642700" cy="4060500"/>
          </a:xfrm>
          <a:prstGeom prst="rect">
            <a:avLst/>
          </a:prstGeom>
        </p:spPr>
        <p:txBody>
          <a:bodyPr spcFirstLastPara="1" wrap="square" lIns="91425" tIns="91425" rIns="91425" bIns="91425" anchor="t" anchorCtr="0">
            <a:normAutofit fontScale="25000"/>
          </a:bodyPr>
          <a:lstStyle/>
          <a:p>
            <a:pPr marL="0" lvl="0" indent="0" algn="l" rtl="0">
              <a:spcBef>
                <a:spcPts val="0"/>
              </a:spcBef>
              <a:spcAft>
                <a:spcPts val="0"/>
              </a:spcAft>
              <a:buClr>
                <a:schemeClr val="dk1"/>
              </a:buClr>
              <a:buSzPts val="275"/>
              <a:buFont typeface="Arial"/>
              <a:buNone/>
            </a:pPr>
            <a:r>
              <a:rPr lang="en"/>
              <a:t>“</a:t>
            </a:r>
            <a:r>
              <a:rPr lang="en" sz="7200" b="1"/>
              <a:t>Black Impact Summit: Supporting Individuals with Disabilities”</a:t>
            </a:r>
            <a:endParaRPr sz="7200" b="1"/>
          </a:p>
          <a:p>
            <a:pPr marL="0" lvl="0" indent="0" algn="l" rtl="0">
              <a:spcBef>
                <a:spcPts val="0"/>
              </a:spcBef>
              <a:spcAft>
                <a:spcPts val="0"/>
              </a:spcAft>
              <a:buClr>
                <a:schemeClr val="dk1"/>
              </a:buClr>
              <a:buSzPts val="275"/>
              <a:buFont typeface="Arial"/>
              <a:buNone/>
            </a:pPr>
            <a:r>
              <a:rPr lang="en" sz="7200" b="1"/>
              <a:t>at Rutgers </a:t>
            </a:r>
            <a:r>
              <a:rPr lang="en" sz="7200" b="1">
                <a:highlight>
                  <a:schemeClr val="lt1"/>
                </a:highlight>
              </a:rPr>
              <a:t>University,</a:t>
            </a:r>
            <a:r>
              <a:rPr lang="en" sz="7200" b="1"/>
              <a:t> Douglass campus. </a:t>
            </a:r>
            <a:endParaRPr sz="7200" b="1"/>
          </a:p>
          <a:p>
            <a:pPr marL="0" lvl="0" indent="0" algn="l" rtl="0">
              <a:spcBef>
                <a:spcPts val="0"/>
              </a:spcBef>
              <a:spcAft>
                <a:spcPts val="0"/>
              </a:spcAft>
              <a:buClr>
                <a:schemeClr val="dk1"/>
              </a:buClr>
              <a:buSzPts val="275"/>
              <a:buFont typeface="Arial"/>
              <a:buNone/>
            </a:pPr>
            <a:endParaRPr sz="7200" b="1"/>
          </a:p>
          <a:p>
            <a:pPr marL="0" lvl="0" indent="0" algn="l" rtl="0">
              <a:spcBef>
                <a:spcPts val="0"/>
              </a:spcBef>
              <a:spcAft>
                <a:spcPts val="0"/>
              </a:spcAft>
              <a:buClr>
                <a:schemeClr val="dk1"/>
              </a:buClr>
              <a:buSzPts val="275"/>
              <a:buFont typeface="Arial"/>
              <a:buNone/>
            </a:pPr>
            <a:r>
              <a:rPr lang="en" sz="7200" b="1"/>
              <a:t>Funded by the New Jersey Council on Developmental Disabilities (NJCDD), this Summit was a pivotal gathering aimed at addressing and overcoming the barriers faced by Black New Jersey residents with intellectual and </a:t>
            </a:r>
            <a:r>
              <a:rPr lang="en" sz="7200" b="1">
                <a:highlight>
                  <a:schemeClr val="lt1"/>
                </a:highlight>
              </a:rPr>
              <a:t>D</a:t>
            </a:r>
            <a:r>
              <a:rPr lang="en" sz="7200" b="1"/>
              <a:t>evelopmental </a:t>
            </a:r>
            <a:r>
              <a:rPr lang="en" sz="7200" b="1">
                <a:highlight>
                  <a:schemeClr val="lt1"/>
                </a:highlight>
              </a:rPr>
              <a:t>D</a:t>
            </a:r>
            <a:r>
              <a:rPr lang="en" sz="7200" b="1"/>
              <a:t>isabilities (I/DD), as well as their families, in accessing comprehensive developmental disability support systems in the state. To accomplish these goals we partnered with the RU Newark Cornwall Center to document the vast needs of Black NJ residents. </a:t>
            </a:r>
            <a:endParaRPr sz="7200" b="1"/>
          </a:p>
          <a:p>
            <a:pPr marL="0" lvl="0" indent="0" algn="l" rtl="0">
              <a:spcBef>
                <a:spcPts val="120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6"/>
          <p:cNvSpPr txBox="1">
            <a:spLocks noGrp="1"/>
          </p:cNvSpPr>
          <p:nvPr>
            <p:ph type="body" idx="1"/>
          </p:nvPr>
        </p:nvSpPr>
        <p:spPr>
          <a:xfrm>
            <a:off x="303500" y="427300"/>
            <a:ext cx="8658900" cy="4484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605"/>
              <a:buFont typeface="Arial"/>
              <a:buNone/>
            </a:pPr>
            <a:r>
              <a:rPr lang="en" b="1"/>
              <a:t>The Summit gathered 64 participants, including statewide stakeholders and families, to identify challenges and develop actionable recommendations. </a:t>
            </a:r>
            <a:endParaRPr b="1"/>
          </a:p>
          <a:p>
            <a:pPr marL="0" lvl="0" indent="0" algn="l" rtl="0">
              <a:spcBef>
                <a:spcPts val="1200"/>
              </a:spcBef>
              <a:spcAft>
                <a:spcPts val="0"/>
              </a:spcAft>
              <a:buClr>
                <a:schemeClr val="dk1"/>
              </a:buClr>
              <a:buSzPts val="605"/>
              <a:buFont typeface="Arial"/>
              <a:buNone/>
            </a:pPr>
            <a:r>
              <a:rPr lang="en" b="1"/>
              <a:t>The format of the Summit included breakout sessions and discussions focused on six key topics:</a:t>
            </a:r>
            <a:endParaRPr b="1"/>
          </a:p>
          <a:p>
            <a:pPr marL="457200" lvl="0" indent="-342900" algn="l" rtl="0">
              <a:lnSpc>
                <a:spcPct val="150000"/>
              </a:lnSpc>
              <a:spcBef>
                <a:spcPts val="1200"/>
              </a:spcBef>
              <a:spcAft>
                <a:spcPts val="0"/>
              </a:spcAft>
              <a:buSzPts val="1800"/>
              <a:buChar char="●"/>
            </a:pPr>
            <a:r>
              <a:rPr lang="en" b="1"/>
              <a:t>Education, Employment, Mental Health/Social Services, </a:t>
            </a:r>
            <a:endParaRPr b="1"/>
          </a:p>
          <a:p>
            <a:pPr marL="457200" lvl="0" indent="-342900" algn="l" rtl="0">
              <a:lnSpc>
                <a:spcPct val="150000"/>
              </a:lnSpc>
              <a:spcBef>
                <a:spcPts val="0"/>
              </a:spcBef>
              <a:spcAft>
                <a:spcPts val="0"/>
              </a:spcAft>
              <a:buSzPts val="1800"/>
              <a:buChar char="●"/>
            </a:pPr>
            <a:r>
              <a:rPr lang="en" b="1"/>
              <a:t>Family/Self Advocacy, Housing, and Law Enforcement. </a:t>
            </a:r>
            <a:endParaRPr b="1"/>
          </a:p>
          <a:p>
            <a:pPr marL="0" lvl="0" indent="0" algn="l" rtl="0">
              <a:spcBef>
                <a:spcPts val="1200"/>
              </a:spcBef>
              <a:spcAft>
                <a:spcPts val="0"/>
              </a:spcAft>
              <a:buClr>
                <a:schemeClr val="dk1"/>
              </a:buClr>
              <a:buSzPts val="605"/>
              <a:buFont typeface="Arial"/>
              <a:buNone/>
            </a:pPr>
            <a:r>
              <a:rPr lang="en" b="1"/>
              <a:t>Through these sessions, participants collaboratively generated strategies and recommendations to provide to </a:t>
            </a:r>
            <a:r>
              <a:rPr lang="en" b="1">
                <a:highlight>
                  <a:schemeClr val="lt1"/>
                </a:highlight>
              </a:rPr>
              <a:t>New Jersey Council on Developmental Disabilities</a:t>
            </a:r>
            <a:r>
              <a:rPr lang="en" b="1"/>
              <a:t> (NJCDD).</a:t>
            </a:r>
            <a:endParaRPr b="1"/>
          </a:p>
          <a:p>
            <a:pPr marL="0" lvl="0" indent="0" algn="l" rtl="0">
              <a:spcBef>
                <a:spcPts val="1200"/>
              </a:spcBef>
              <a:spcAft>
                <a:spcPts val="1200"/>
              </a:spcAft>
              <a:buSzPts val="605"/>
              <a:buNone/>
            </a:pPr>
            <a:endParaRPr sz="989"/>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279600" y="83075"/>
            <a:ext cx="5750400" cy="8469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2911"/>
              <a:t>Dr. Tawara Goode Key Points</a:t>
            </a:r>
            <a:endParaRPr sz="2911"/>
          </a:p>
        </p:txBody>
      </p:sp>
      <p:sp>
        <p:nvSpPr>
          <p:cNvPr id="75" name="Google Shape;75;p17"/>
          <p:cNvSpPr txBox="1">
            <a:spLocks noGrp="1"/>
          </p:cNvSpPr>
          <p:nvPr>
            <p:ph type="body" idx="1"/>
          </p:nvPr>
        </p:nvSpPr>
        <p:spPr>
          <a:xfrm>
            <a:off x="279600" y="708125"/>
            <a:ext cx="8864400" cy="43314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6318" b="1">
                <a:highlight>
                  <a:schemeClr val="lt1"/>
                </a:highlight>
              </a:rPr>
              <a:t>I</a:t>
            </a:r>
            <a:r>
              <a:rPr lang="en" sz="6318" b="1"/>
              <a:t>ncome Disparity</a:t>
            </a:r>
            <a:endParaRPr sz="6318" b="1"/>
          </a:p>
          <a:p>
            <a:pPr marL="0" lvl="0" indent="0" algn="l" rtl="0">
              <a:spcBef>
                <a:spcPts val="1200"/>
              </a:spcBef>
              <a:spcAft>
                <a:spcPts val="0"/>
              </a:spcAft>
              <a:buNone/>
            </a:pPr>
            <a:r>
              <a:rPr lang="en" sz="6318"/>
              <a:t>- Gaps in income have returned to “Net Neutral” with a $35,000 disparity compared to non-Black peers.</a:t>
            </a:r>
            <a:endParaRPr sz="6318"/>
          </a:p>
          <a:p>
            <a:pPr marL="0" lvl="0" indent="0" algn="l" rtl="0">
              <a:spcBef>
                <a:spcPts val="1200"/>
              </a:spcBef>
              <a:spcAft>
                <a:spcPts val="0"/>
              </a:spcAft>
              <a:buNone/>
            </a:pPr>
            <a:r>
              <a:rPr lang="en" sz="6318" b="1"/>
              <a:t>Definition of “Black</a:t>
            </a:r>
            <a:r>
              <a:rPr lang="en" sz="6318"/>
              <a:t>”</a:t>
            </a:r>
            <a:endParaRPr sz="6318"/>
          </a:p>
          <a:p>
            <a:pPr marL="0" lvl="0" indent="0" algn="l" rtl="0">
              <a:spcBef>
                <a:spcPts val="1200"/>
              </a:spcBef>
              <a:spcAft>
                <a:spcPts val="0"/>
              </a:spcAft>
              <a:buNone/>
            </a:pPr>
            <a:r>
              <a:rPr lang="en" sz="6318"/>
              <a:t>- Utilizes linguistic groupings to define Black communities in NJ.</a:t>
            </a:r>
            <a:endParaRPr sz="6318"/>
          </a:p>
          <a:p>
            <a:pPr marL="0" lvl="0" indent="0" algn="l" rtl="0">
              <a:spcBef>
                <a:spcPts val="1200"/>
              </a:spcBef>
              <a:spcAft>
                <a:spcPts val="0"/>
              </a:spcAft>
              <a:buNone/>
            </a:pPr>
            <a:r>
              <a:rPr lang="en" sz="6318"/>
              <a:t>- Not all individuals identified as “Black” are native English speakers.</a:t>
            </a:r>
            <a:endParaRPr sz="6318"/>
          </a:p>
          <a:p>
            <a:pPr marL="0" lvl="0" indent="0" algn="l" rtl="0">
              <a:spcBef>
                <a:spcPts val="1200"/>
              </a:spcBef>
              <a:spcAft>
                <a:spcPts val="0"/>
              </a:spcAft>
              <a:buNone/>
            </a:pPr>
            <a:r>
              <a:rPr lang="en" sz="6318"/>
              <a:t>- Disability categories within these communities are underrepresented.</a:t>
            </a:r>
            <a:endParaRPr sz="6318"/>
          </a:p>
          <a:p>
            <a:pPr marL="0" lvl="0" indent="0" algn="l" rtl="0">
              <a:spcBef>
                <a:spcPts val="1200"/>
              </a:spcBef>
              <a:spcAft>
                <a:spcPts val="0"/>
              </a:spcAft>
              <a:buNone/>
            </a:pPr>
            <a:r>
              <a:rPr lang="en" sz="6318" b="1"/>
              <a:t>Emerging Trends</a:t>
            </a:r>
            <a:endParaRPr sz="6318" b="1"/>
          </a:p>
          <a:p>
            <a:pPr marL="0" lvl="0" indent="0" algn="l" rtl="0">
              <a:spcBef>
                <a:spcPts val="1200"/>
              </a:spcBef>
              <a:spcAft>
                <a:spcPts val="0"/>
              </a:spcAft>
              <a:buNone/>
            </a:pPr>
            <a:r>
              <a:rPr lang="en" sz="6318"/>
              <a:t>- The distinction between “cultural competence” and “cultural humility” affects practices in social work and psychology.</a:t>
            </a:r>
            <a:endParaRPr sz="6318"/>
          </a:p>
          <a:p>
            <a:pPr marL="0" lvl="0" indent="0" algn="l" rtl="0">
              <a:spcBef>
                <a:spcPts val="1200"/>
              </a:spcBef>
              <a:spcAft>
                <a:spcPts val="0"/>
              </a:spcAft>
              <a:buNone/>
            </a:pPr>
            <a:r>
              <a:rPr lang="en" sz="6318"/>
              <a:t>- These frameworks impact organizational levels and lead to cultural competency issues.</a:t>
            </a:r>
            <a:endParaRPr sz="6318"/>
          </a:p>
          <a:p>
            <a:pPr marL="0" lvl="0" indent="0" algn="l" rtl="0">
              <a:spcBef>
                <a:spcPts val="120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Education recommendations</a:t>
            </a:r>
            <a:endParaRPr/>
          </a:p>
        </p:txBody>
      </p:sp>
      <p:sp>
        <p:nvSpPr>
          <p:cNvPr id="81" name="Google Shape;81;p18"/>
          <p:cNvSpPr txBox="1">
            <a:spLocks noGrp="1"/>
          </p:cNvSpPr>
          <p:nvPr>
            <p:ph type="body" idx="1"/>
          </p:nvPr>
        </p:nvSpPr>
        <p:spPr>
          <a:xfrm>
            <a:off x="311700" y="1152475"/>
            <a:ext cx="8520600" cy="3873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b="1"/>
              <a:t>Policy and System Changes</a:t>
            </a:r>
            <a:endParaRPr b="1"/>
          </a:p>
          <a:p>
            <a:pPr marL="457200" lvl="0" indent="-342900" algn="l" rtl="0">
              <a:spcBef>
                <a:spcPts val="0"/>
              </a:spcBef>
              <a:spcAft>
                <a:spcPts val="0"/>
              </a:spcAft>
              <a:buSzPts val="1800"/>
              <a:buChar char="●"/>
            </a:pPr>
            <a:r>
              <a:rPr lang="en" b="1"/>
              <a:t>Universal Autism Screening and Early Intervention</a:t>
            </a:r>
            <a:endParaRPr b="1"/>
          </a:p>
          <a:p>
            <a:pPr marL="457200" lvl="0" indent="-342900" algn="l" rtl="0">
              <a:spcBef>
                <a:spcPts val="0"/>
              </a:spcBef>
              <a:spcAft>
                <a:spcPts val="0"/>
              </a:spcAft>
              <a:buSzPts val="1800"/>
              <a:buChar char="●"/>
            </a:pPr>
            <a:r>
              <a:rPr lang="en" b="1"/>
              <a:t>Policy Advocacy for Enhanced Funding</a:t>
            </a:r>
            <a:endParaRPr b="1"/>
          </a:p>
          <a:p>
            <a:pPr marL="457200" lvl="0" indent="-342900" algn="l" rtl="0">
              <a:spcBef>
                <a:spcPts val="0"/>
              </a:spcBef>
              <a:spcAft>
                <a:spcPts val="0"/>
              </a:spcAft>
              <a:buSzPts val="1800"/>
              <a:buChar char="●"/>
            </a:pPr>
            <a:r>
              <a:rPr lang="en" b="1"/>
              <a:t>Diversity and Inclusion in Hiring</a:t>
            </a:r>
            <a:endParaRPr b="1"/>
          </a:p>
          <a:p>
            <a:pPr marL="457200" lvl="0" indent="-342900" algn="l" rtl="0">
              <a:spcBef>
                <a:spcPts val="0"/>
              </a:spcBef>
              <a:spcAft>
                <a:spcPts val="0"/>
              </a:spcAft>
              <a:buSzPts val="1800"/>
              <a:buChar char="●"/>
            </a:pPr>
            <a:r>
              <a:rPr lang="en" b="1"/>
              <a:t>Strengthen Individualized Education Programs (IEPs)</a:t>
            </a:r>
            <a:endParaRPr b="1"/>
          </a:p>
          <a:p>
            <a:pPr marL="457200" lvl="0" indent="-342900" algn="l" rtl="0">
              <a:spcBef>
                <a:spcPts val="0"/>
              </a:spcBef>
              <a:spcAft>
                <a:spcPts val="0"/>
              </a:spcAft>
              <a:buSzPts val="1800"/>
              <a:buChar char="●"/>
            </a:pPr>
            <a:r>
              <a:rPr lang="en" b="1"/>
              <a:t>Fund a Cultural and Linguistic Competence for Inclusive Schools Program</a:t>
            </a:r>
            <a:endParaRPr b="1"/>
          </a:p>
          <a:p>
            <a:pPr marL="457200" lvl="0" indent="-342900" algn="l" rtl="0">
              <a:spcBef>
                <a:spcPts val="0"/>
              </a:spcBef>
              <a:spcAft>
                <a:spcPts val="0"/>
              </a:spcAft>
              <a:buSzPts val="1800"/>
              <a:buChar char="●"/>
            </a:pPr>
            <a:r>
              <a:rPr lang="en" b="1"/>
              <a:t>Increase representation and support for Black Educators</a:t>
            </a:r>
            <a:endParaRPr b="1"/>
          </a:p>
          <a:p>
            <a:pPr marL="457200" lvl="0" indent="-342900" algn="l" rtl="0">
              <a:spcBef>
                <a:spcPts val="0"/>
              </a:spcBef>
              <a:spcAft>
                <a:spcPts val="0"/>
              </a:spcAft>
              <a:buSzPts val="1800"/>
              <a:buChar char="●"/>
            </a:pPr>
            <a:r>
              <a:rPr lang="en" b="1"/>
              <a:t>Foster Community Engagement and Parental Support</a:t>
            </a:r>
            <a:endParaRPr b="1"/>
          </a:p>
          <a:p>
            <a:pPr marL="457200" lvl="0" indent="-342900" algn="l" rtl="0">
              <a:spcBef>
                <a:spcPts val="0"/>
              </a:spcBef>
              <a:spcAft>
                <a:spcPts val="0"/>
              </a:spcAft>
              <a:buSzPts val="1800"/>
              <a:buChar char="●"/>
            </a:pPr>
            <a:r>
              <a:rPr lang="en" b="1"/>
              <a:t>Improve Support Services and Early Interventions</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Employment Recommendations </a:t>
            </a:r>
            <a:endParaRPr/>
          </a:p>
        </p:txBody>
      </p:sp>
      <p:sp>
        <p:nvSpPr>
          <p:cNvPr id="87" name="Google Shape;87;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b="1"/>
              <a:t>Job Placement and Accommodations</a:t>
            </a:r>
            <a:endParaRPr b="1"/>
          </a:p>
          <a:p>
            <a:pPr marL="457200" lvl="0" indent="-342900" algn="l" rtl="0">
              <a:lnSpc>
                <a:spcPct val="150000"/>
              </a:lnSpc>
              <a:spcBef>
                <a:spcPts val="0"/>
              </a:spcBef>
              <a:spcAft>
                <a:spcPts val="0"/>
              </a:spcAft>
              <a:buSzPts val="1800"/>
              <a:buChar char="●"/>
            </a:pPr>
            <a:r>
              <a:rPr lang="en" b="1"/>
              <a:t>Provide Employment and Support Information</a:t>
            </a:r>
            <a:endParaRPr b="1"/>
          </a:p>
          <a:p>
            <a:pPr marL="457200" lvl="0" indent="-342900" algn="l" rtl="0">
              <a:lnSpc>
                <a:spcPct val="150000"/>
              </a:lnSpc>
              <a:spcBef>
                <a:spcPts val="0"/>
              </a:spcBef>
              <a:spcAft>
                <a:spcPts val="0"/>
              </a:spcAft>
              <a:buSzPts val="1800"/>
              <a:buChar char="●"/>
            </a:pPr>
            <a:r>
              <a:rPr lang="en" b="1"/>
              <a:t>Foster Employment Partnerships</a:t>
            </a:r>
            <a:endParaRPr b="1"/>
          </a:p>
          <a:p>
            <a:pPr marL="457200" lvl="0" indent="-342900" algn="l" rtl="0">
              <a:lnSpc>
                <a:spcPct val="150000"/>
              </a:lnSpc>
              <a:spcBef>
                <a:spcPts val="0"/>
              </a:spcBef>
              <a:spcAft>
                <a:spcPts val="0"/>
              </a:spcAft>
              <a:buSzPts val="1800"/>
              <a:buChar char="●"/>
            </a:pPr>
            <a:r>
              <a:rPr lang="en" b="1"/>
              <a:t>Quality of Transition and Support Services</a:t>
            </a:r>
            <a:endParaRPr b="1"/>
          </a:p>
          <a:p>
            <a:pPr marL="457200" lvl="0" indent="-342900" algn="l" rtl="0">
              <a:lnSpc>
                <a:spcPct val="150000"/>
              </a:lnSpc>
              <a:spcBef>
                <a:spcPts val="0"/>
              </a:spcBef>
              <a:spcAft>
                <a:spcPts val="0"/>
              </a:spcAft>
              <a:buSzPts val="1800"/>
              <a:buChar char="●"/>
            </a:pPr>
            <a:r>
              <a:rPr lang="en" b="1"/>
              <a:t>Start Transition Planning Early</a:t>
            </a:r>
            <a:endParaRPr b="1"/>
          </a:p>
          <a:p>
            <a:pPr marL="457200" lvl="0" indent="-342900" algn="l" rtl="0">
              <a:lnSpc>
                <a:spcPct val="150000"/>
              </a:lnSpc>
              <a:spcBef>
                <a:spcPts val="0"/>
              </a:spcBef>
              <a:spcAft>
                <a:spcPts val="0"/>
              </a:spcAft>
              <a:buSzPts val="1800"/>
              <a:buChar char="●"/>
            </a:pPr>
            <a:r>
              <a:rPr lang="en" b="1"/>
              <a:t>Parental Burdens</a:t>
            </a:r>
            <a:endParaRPr b="1"/>
          </a:p>
          <a:p>
            <a:pPr marL="457200" lvl="0" indent="-342900" algn="l" rtl="0">
              <a:lnSpc>
                <a:spcPct val="150000"/>
              </a:lnSpc>
              <a:spcBef>
                <a:spcPts val="0"/>
              </a:spcBef>
              <a:spcAft>
                <a:spcPts val="0"/>
              </a:spcAft>
              <a:buSzPts val="1800"/>
              <a:buChar char="●"/>
            </a:pPr>
            <a:r>
              <a:rPr lang="en" b="1"/>
              <a:t>Educate and Empower Parents</a:t>
            </a:r>
            <a:endParaRPr b="1"/>
          </a:p>
          <a:p>
            <a:pPr marL="457200" lvl="0" indent="-342900" algn="l" rtl="0">
              <a:lnSpc>
                <a:spcPct val="150000"/>
              </a:lnSpc>
              <a:spcBef>
                <a:spcPts val="0"/>
              </a:spcBef>
              <a:spcAft>
                <a:spcPts val="0"/>
              </a:spcAft>
              <a:buSzPts val="1800"/>
              <a:buChar char="●"/>
            </a:pPr>
            <a:r>
              <a:rPr lang="en" b="1"/>
              <a:t>Related Socioeconomic Conditions</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Recommendations Mental Health &amp; Social Services</a:t>
            </a:r>
            <a:endParaRPr/>
          </a:p>
        </p:txBody>
      </p:sp>
      <p:sp>
        <p:nvSpPr>
          <p:cNvPr id="93" name="Google Shape;93;p20"/>
          <p:cNvSpPr txBox="1">
            <a:spLocks noGrp="1"/>
          </p:cNvSpPr>
          <p:nvPr>
            <p:ph type="body" idx="1"/>
          </p:nvPr>
        </p:nvSpPr>
        <p:spPr>
          <a:xfrm>
            <a:off x="311700" y="1128525"/>
            <a:ext cx="8520600" cy="3416400"/>
          </a:xfrm>
          <a:prstGeom prst="rect">
            <a:avLst/>
          </a:prstGeom>
        </p:spPr>
        <p:txBody>
          <a:bodyPr spcFirstLastPara="1" wrap="square" lIns="91425" tIns="91425" rIns="91425" bIns="91425" anchor="t" anchorCtr="0">
            <a:normAutofit/>
          </a:bodyPr>
          <a:lstStyle/>
          <a:p>
            <a:pPr marL="457200" lvl="0" indent="-342900" algn="l" rtl="0">
              <a:lnSpc>
                <a:spcPct val="150000"/>
              </a:lnSpc>
              <a:spcBef>
                <a:spcPts val="0"/>
              </a:spcBef>
              <a:spcAft>
                <a:spcPts val="0"/>
              </a:spcAft>
              <a:buSzPts val="1800"/>
              <a:buChar char="●"/>
            </a:pPr>
            <a:r>
              <a:rPr lang="en" b="1"/>
              <a:t>Address Systemic Issues and Advocate for Policy Changes</a:t>
            </a:r>
            <a:endParaRPr b="1"/>
          </a:p>
          <a:p>
            <a:pPr marL="457200" lvl="0" indent="-342900" algn="l" rtl="0">
              <a:lnSpc>
                <a:spcPct val="150000"/>
              </a:lnSpc>
              <a:spcBef>
                <a:spcPts val="0"/>
              </a:spcBef>
              <a:spcAft>
                <a:spcPts val="0"/>
              </a:spcAft>
              <a:buSzPts val="1800"/>
              <a:buChar char="●"/>
            </a:pPr>
            <a:r>
              <a:rPr lang="en" b="1"/>
              <a:t>Increase Awareness and Access to Resources</a:t>
            </a:r>
            <a:endParaRPr b="1"/>
          </a:p>
          <a:p>
            <a:pPr marL="457200" lvl="0" indent="-342900" algn="l" rtl="0">
              <a:lnSpc>
                <a:spcPct val="150000"/>
              </a:lnSpc>
              <a:spcBef>
                <a:spcPts val="0"/>
              </a:spcBef>
              <a:spcAft>
                <a:spcPts val="0"/>
              </a:spcAft>
              <a:buSzPts val="1800"/>
              <a:buChar char="●"/>
            </a:pPr>
            <a:r>
              <a:rPr lang="en" b="1"/>
              <a:t>Improve Healthcare Training and Address Bias</a:t>
            </a:r>
            <a:endParaRPr b="1"/>
          </a:p>
          <a:p>
            <a:pPr marL="457200" lvl="0" indent="-342900" algn="l" rtl="0">
              <a:lnSpc>
                <a:spcPct val="150000"/>
              </a:lnSpc>
              <a:spcBef>
                <a:spcPts val="0"/>
              </a:spcBef>
              <a:spcAft>
                <a:spcPts val="0"/>
              </a:spcAft>
              <a:buSzPts val="1800"/>
              <a:buChar char="●"/>
            </a:pPr>
            <a:r>
              <a:rPr lang="en" b="1"/>
              <a:t>Expand Mental Health Services and Advocacy</a:t>
            </a:r>
            <a:endParaRPr b="1"/>
          </a:p>
          <a:p>
            <a:pPr marL="457200" lvl="0" indent="-342900" algn="l" rtl="0">
              <a:lnSpc>
                <a:spcPct val="150000"/>
              </a:lnSpc>
              <a:spcBef>
                <a:spcPts val="0"/>
              </a:spcBef>
              <a:spcAft>
                <a:spcPts val="0"/>
              </a:spcAft>
              <a:buSzPts val="1800"/>
              <a:buChar char="●"/>
            </a:pPr>
            <a:r>
              <a:rPr lang="en" b="1"/>
              <a:t>Current  Resources Available for Black Residents with </a:t>
            </a:r>
            <a:r>
              <a:rPr lang="en" b="1">
                <a:highlight>
                  <a:schemeClr val="lt1"/>
                </a:highlight>
              </a:rPr>
              <a:t>I/DD</a:t>
            </a:r>
            <a:r>
              <a:rPr lang="en" b="1"/>
              <a:t> Include</a:t>
            </a:r>
            <a:endParaRPr b="1">
              <a:highlight>
                <a:schemeClr val="accent6"/>
              </a:highlight>
            </a:endParaRPr>
          </a:p>
          <a:p>
            <a:pPr marL="457200" lvl="0" indent="-342900" algn="l" rtl="0">
              <a:lnSpc>
                <a:spcPct val="150000"/>
              </a:lnSpc>
              <a:spcBef>
                <a:spcPts val="0"/>
              </a:spcBef>
              <a:spcAft>
                <a:spcPts val="0"/>
              </a:spcAft>
              <a:buSzPts val="1800"/>
              <a:buChar char="●"/>
            </a:pPr>
            <a:r>
              <a:rPr lang="en" b="1"/>
              <a:t>Family Support Organization (FSO); Care Management Organization (CMO); NJ Early Intervention System; Family Success Centers (FSC)</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1"/>
          <p:cNvSpPr txBox="1">
            <a:spLocks noGrp="1"/>
          </p:cNvSpPr>
          <p:nvPr>
            <p:ph type="title"/>
          </p:nvPr>
        </p:nvSpPr>
        <p:spPr>
          <a:xfrm>
            <a:off x="311700" y="4290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Recommendations Legal and Law Enforcement</a:t>
            </a:r>
            <a:endParaRPr/>
          </a:p>
        </p:txBody>
      </p:sp>
      <p:sp>
        <p:nvSpPr>
          <p:cNvPr id="99" name="Google Shape;99;p21"/>
          <p:cNvSpPr txBox="1">
            <a:spLocks noGrp="1"/>
          </p:cNvSpPr>
          <p:nvPr>
            <p:ph type="body" idx="1"/>
          </p:nvPr>
        </p:nvSpPr>
        <p:spPr>
          <a:xfrm>
            <a:off x="311700" y="964750"/>
            <a:ext cx="7684500" cy="4267500"/>
          </a:xfrm>
          <a:prstGeom prst="rect">
            <a:avLst/>
          </a:prstGeom>
        </p:spPr>
        <p:txBody>
          <a:bodyPr spcFirstLastPara="1" wrap="square" lIns="91425" tIns="91425" rIns="91425" bIns="91425" anchor="t" anchorCtr="0">
            <a:noAutofit/>
          </a:bodyPr>
          <a:lstStyle/>
          <a:p>
            <a:pPr marL="457200" lvl="0" indent="-327025" algn="l" rtl="0">
              <a:lnSpc>
                <a:spcPct val="150000"/>
              </a:lnSpc>
              <a:spcBef>
                <a:spcPts val="0"/>
              </a:spcBef>
              <a:spcAft>
                <a:spcPts val="0"/>
              </a:spcAft>
              <a:buSzPts val="1550"/>
              <a:buChar char="●"/>
            </a:pPr>
            <a:r>
              <a:rPr lang="en" sz="1550" b="1"/>
              <a:t>Training and Representation Issues</a:t>
            </a:r>
            <a:endParaRPr sz="1550" b="1"/>
          </a:p>
          <a:p>
            <a:pPr marL="457200" lvl="0" indent="-327025" algn="l" rtl="0">
              <a:lnSpc>
                <a:spcPct val="150000"/>
              </a:lnSpc>
              <a:spcBef>
                <a:spcPts val="0"/>
              </a:spcBef>
              <a:spcAft>
                <a:spcPts val="0"/>
              </a:spcAft>
              <a:buSzPts val="1550"/>
              <a:buChar char="●"/>
            </a:pPr>
            <a:r>
              <a:rPr lang="en" sz="1550" b="1"/>
              <a:t>Root Cause of Mistrust</a:t>
            </a:r>
            <a:endParaRPr sz="1550" b="1"/>
          </a:p>
          <a:p>
            <a:pPr marL="457200" lvl="0" indent="-327025" algn="l" rtl="0">
              <a:lnSpc>
                <a:spcPct val="150000"/>
              </a:lnSpc>
              <a:spcBef>
                <a:spcPts val="0"/>
              </a:spcBef>
              <a:spcAft>
                <a:spcPts val="0"/>
              </a:spcAft>
              <a:buSzPts val="1550"/>
              <a:buChar char="●"/>
            </a:pPr>
            <a:r>
              <a:rPr lang="en" sz="1550" b="1"/>
              <a:t>School-to-Prison Pipeline</a:t>
            </a:r>
            <a:endParaRPr sz="1550" b="1"/>
          </a:p>
          <a:p>
            <a:pPr marL="457200" lvl="0" indent="-327025" algn="l" rtl="0">
              <a:lnSpc>
                <a:spcPct val="150000"/>
              </a:lnSpc>
              <a:spcBef>
                <a:spcPts val="0"/>
              </a:spcBef>
              <a:spcAft>
                <a:spcPts val="0"/>
              </a:spcAft>
              <a:buSzPts val="1550"/>
              <a:buChar char="●"/>
            </a:pPr>
            <a:r>
              <a:rPr lang="en" sz="1550" b="1"/>
              <a:t>Mandate the development of a comprehensive, statewide data collection initiative that gathers empirical data on individuals with I/DD in the criminal justice system. This system should track the number of individuals entering the system, their diagnoses, treatment received, and outcomes; beginning with a mandatory screening for I/DD.</a:t>
            </a:r>
            <a:endParaRPr sz="1550" b="1"/>
          </a:p>
          <a:p>
            <a:pPr marL="457200" lvl="0" indent="-327025" algn="l" rtl="0">
              <a:lnSpc>
                <a:spcPct val="150000"/>
              </a:lnSpc>
              <a:spcBef>
                <a:spcPts val="0"/>
              </a:spcBef>
              <a:spcAft>
                <a:spcPts val="0"/>
              </a:spcAft>
              <a:buSzPts val="1550"/>
              <a:buChar char="●"/>
            </a:pPr>
            <a:r>
              <a:rPr lang="en" sz="1550" b="1"/>
              <a:t>Community Engagement</a:t>
            </a:r>
            <a:endParaRPr sz="1550" b="1"/>
          </a:p>
          <a:p>
            <a:pPr marL="457200" lvl="0" indent="-327025" algn="l" rtl="0">
              <a:lnSpc>
                <a:spcPct val="150000"/>
              </a:lnSpc>
              <a:spcBef>
                <a:spcPts val="0"/>
              </a:spcBef>
              <a:spcAft>
                <a:spcPts val="0"/>
              </a:spcAft>
              <a:buSzPts val="1550"/>
              <a:buChar char="●"/>
            </a:pPr>
            <a:r>
              <a:rPr lang="en" sz="1550" b="1"/>
              <a:t>Special Needs Identification</a:t>
            </a:r>
            <a:endParaRPr sz="1550" b="1"/>
          </a:p>
          <a:p>
            <a:pPr marL="0" lvl="0" indent="0" algn="l" rtl="0">
              <a:lnSpc>
                <a:spcPct val="150000"/>
              </a:lnSpc>
              <a:spcBef>
                <a:spcPts val="1200"/>
              </a:spcBef>
              <a:spcAft>
                <a:spcPts val="1200"/>
              </a:spcAft>
              <a:buSzPts val="523"/>
              <a:buNone/>
            </a:pPr>
            <a:endParaRPr sz="855" b="1"/>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613</Words>
  <Application>Microsoft Macintosh PowerPoint</Application>
  <PresentationFormat>On-screen Show (16:9)</PresentationFormat>
  <Paragraphs>66</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Light</vt:lpstr>
      <vt:lpstr>PowerPoint Presentation</vt:lpstr>
      <vt:lpstr>Reflections on The Black Impact Summit  Bill Davis  Co-Convener wdavis@scarletmail.rutgers.edu</vt:lpstr>
      <vt:lpstr>PowerPoint Presentation</vt:lpstr>
      <vt:lpstr>PowerPoint Presentation</vt:lpstr>
      <vt:lpstr>Dr. Tawara Goode Key Points</vt:lpstr>
      <vt:lpstr>Education recommendations</vt:lpstr>
      <vt:lpstr>Employment Recommendations </vt:lpstr>
      <vt:lpstr>Recommendations Mental Health &amp; Social Services</vt:lpstr>
      <vt:lpstr>Recommendations Legal and Law Enforcement</vt:lpstr>
      <vt:lpstr>Next Steps</vt:lpstr>
      <vt:lpstr>Summit Video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Lauren Shallish</cp:lastModifiedBy>
  <cp:revision>1</cp:revision>
  <dcterms:modified xsi:type="dcterms:W3CDTF">2024-10-21T15:02:02Z</dcterms:modified>
</cp:coreProperties>
</file>